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6"/>
  </p:handoutMasterIdLst>
  <p:sldIdLst>
    <p:sldId id="256" r:id="rId2"/>
    <p:sldId id="304" r:id="rId3"/>
    <p:sldId id="365" r:id="rId4"/>
    <p:sldId id="364" r:id="rId5"/>
    <p:sldId id="363" r:id="rId6"/>
    <p:sldId id="358" r:id="rId7"/>
    <p:sldId id="359" r:id="rId8"/>
    <p:sldId id="346" r:id="rId9"/>
    <p:sldId id="356" r:id="rId10"/>
    <p:sldId id="348" r:id="rId11"/>
    <p:sldId id="347" r:id="rId12"/>
    <p:sldId id="349" r:id="rId13"/>
    <p:sldId id="350" r:id="rId14"/>
    <p:sldId id="351" r:id="rId15"/>
    <p:sldId id="352" r:id="rId16"/>
    <p:sldId id="360" r:id="rId17"/>
    <p:sldId id="361" r:id="rId18"/>
    <p:sldId id="362" r:id="rId19"/>
    <p:sldId id="366" r:id="rId20"/>
    <p:sldId id="367" r:id="rId21"/>
    <p:sldId id="368" r:id="rId22"/>
    <p:sldId id="369" r:id="rId23"/>
    <p:sldId id="370" r:id="rId24"/>
    <p:sldId id="355" r:id="rId25"/>
  </p:sldIdLst>
  <p:sldSz cx="9144000" cy="6858000" type="screen4x3"/>
  <p:notesSz cx="9144000" cy="6858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9" d="100"/>
          <a:sy n="59" d="100"/>
        </p:scale>
        <p:origin x="-1116"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fontAlgn="auto">
              <a:spcBef>
                <a:spcPts val="0"/>
              </a:spcBef>
              <a:spcAft>
                <a:spcPts val="0"/>
              </a:spcAft>
              <a:defRPr sz="1200" dirty="0">
                <a:latin typeface="+mn-lt"/>
                <a:cs typeface="+mn-cs"/>
              </a:defRPr>
            </a:lvl1pPr>
          </a:lstStyle>
          <a:p>
            <a:pPr>
              <a:defRPr/>
            </a:pPr>
            <a:endParaRPr lang="en-US" dirty="0"/>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17B8E7DA-4AE8-4E4B-B9A0-6F130C5816D1}" type="datetimeFigureOut">
              <a:rPr lang="en-US"/>
              <a:pPr>
                <a:defRPr/>
              </a:pPr>
              <a:t>9/23/2015</a:t>
            </a:fld>
            <a:endParaRPr lang="en-US" dirty="0"/>
          </a:p>
        </p:txBody>
      </p:sp>
      <p:sp>
        <p:nvSpPr>
          <p:cNvPr id="4" name="Footer Placeholder 3"/>
          <p:cNvSpPr>
            <a:spLocks noGrp="1"/>
          </p:cNvSpPr>
          <p:nvPr>
            <p:ph type="ftr" sz="quarter" idx="2"/>
          </p:nvPr>
        </p:nvSpPr>
        <p:spPr>
          <a:xfrm>
            <a:off x="0" y="6513513"/>
            <a:ext cx="3962400" cy="342900"/>
          </a:xfrm>
          <a:prstGeom prst="rect">
            <a:avLst/>
          </a:prstGeom>
        </p:spPr>
        <p:txBody>
          <a:bodyPr vert="horz" lIns="91440" tIns="45720" rIns="91440" bIns="45720" rtlCol="0" anchor="b"/>
          <a:lstStyle>
            <a:lvl1pPr algn="l" fontAlgn="auto">
              <a:spcBef>
                <a:spcPts val="0"/>
              </a:spcBef>
              <a:spcAft>
                <a:spcPts val="0"/>
              </a:spcAft>
              <a:defRPr sz="1200" dirty="0">
                <a:latin typeface="+mn-lt"/>
                <a:cs typeface="+mn-cs"/>
              </a:defRPr>
            </a:lvl1pPr>
          </a:lstStyle>
          <a:p>
            <a:pPr>
              <a:defRPr/>
            </a:pPr>
            <a:endParaRPr lang="en-US" dirty="0"/>
          </a:p>
        </p:txBody>
      </p:sp>
      <p:sp>
        <p:nvSpPr>
          <p:cNvPr id="5" name="Slide Number Placeholder 4"/>
          <p:cNvSpPr>
            <a:spLocks noGrp="1"/>
          </p:cNvSpPr>
          <p:nvPr>
            <p:ph type="sldNum" sz="quarter" idx="3"/>
          </p:nvPr>
        </p:nvSpPr>
        <p:spPr>
          <a:xfrm>
            <a:off x="5180013" y="6513513"/>
            <a:ext cx="3962400" cy="3429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44854A1C-180F-42BF-99D3-9EA6A4F77140}" type="slidenum">
              <a:rPr lang="en-US"/>
              <a:pPr>
                <a:defRPr/>
              </a:pPr>
              <a:t>‹#›</a:t>
            </a:fld>
            <a:endParaRPr lang="en-US" dirty="0"/>
          </a:p>
        </p:txBody>
      </p:sp>
    </p:spTree>
    <p:extLst>
      <p:ext uri="{BB962C8B-B14F-4D97-AF65-F5344CB8AC3E}">
        <p14:creationId xmlns:p14="http://schemas.microsoft.com/office/powerpoint/2010/main" val="95106764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7BEEF13D-4D95-4A00-B421-2D48ABD1FBD0}" type="datetimeFigureOut">
              <a:rPr lang="en-US"/>
              <a:pPr>
                <a:defRPr/>
              </a:pPr>
              <a:t>9/23/2015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92FE2A4-6116-431E-927C-B1F431C616FE}" type="slidenum">
              <a:rPr lang="en-US"/>
              <a:pPr>
                <a:defRPr/>
              </a:pPr>
              <a:t>‹#›</a:t>
            </a:fld>
            <a:endParaRPr lang="en-US" dirty="0"/>
          </a:p>
        </p:txBody>
      </p:sp>
    </p:spTree>
    <p:extLst>
      <p:ext uri="{BB962C8B-B14F-4D97-AF65-F5344CB8AC3E}">
        <p14:creationId xmlns:p14="http://schemas.microsoft.com/office/powerpoint/2010/main" val="1858158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116F98E-5A87-41BD-9821-BEFA7319FA31}" type="datetimeFigureOut">
              <a:rPr lang="en-US"/>
              <a:pPr>
                <a:defRPr/>
              </a:pPr>
              <a:t>9/23/2015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E285C29B-5942-48F6-A829-9A5237B63DF8}" type="slidenum">
              <a:rPr lang="en-US"/>
              <a:pPr>
                <a:defRPr/>
              </a:pPr>
              <a:t>‹#›</a:t>
            </a:fld>
            <a:endParaRPr lang="en-US" dirty="0"/>
          </a:p>
        </p:txBody>
      </p:sp>
    </p:spTree>
    <p:extLst>
      <p:ext uri="{BB962C8B-B14F-4D97-AF65-F5344CB8AC3E}">
        <p14:creationId xmlns:p14="http://schemas.microsoft.com/office/powerpoint/2010/main" val="483502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D32A29D-9FA1-4102-A64A-570E6F33D1BB}" type="datetimeFigureOut">
              <a:rPr lang="en-US"/>
              <a:pPr>
                <a:defRPr/>
              </a:pPr>
              <a:t>9/23/2015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C17CE1D-E531-4FC7-9420-D22BC0B32801}" type="slidenum">
              <a:rPr lang="en-US"/>
              <a:pPr>
                <a:defRPr/>
              </a:pPr>
              <a:t>‹#›</a:t>
            </a:fld>
            <a:endParaRPr lang="en-US" dirty="0"/>
          </a:p>
        </p:txBody>
      </p:sp>
    </p:spTree>
    <p:extLst>
      <p:ext uri="{BB962C8B-B14F-4D97-AF65-F5344CB8AC3E}">
        <p14:creationId xmlns:p14="http://schemas.microsoft.com/office/powerpoint/2010/main" val="2585246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85B9166D-C0E9-4CA2-9EFB-C9528CFD78B6}" type="datetimeFigureOut">
              <a:rPr lang="en-US"/>
              <a:pPr>
                <a:defRPr/>
              </a:pPr>
              <a:t>9/23/2015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6C0A7EA5-9057-4ACF-9C84-AB77556335D9}" type="slidenum">
              <a:rPr lang="en-US"/>
              <a:pPr>
                <a:defRPr/>
              </a:pPr>
              <a:t>‹#›</a:t>
            </a:fld>
            <a:endParaRPr lang="en-US" dirty="0"/>
          </a:p>
        </p:txBody>
      </p:sp>
    </p:spTree>
    <p:extLst>
      <p:ext uri="{BB962C8B-B14F-4D97-AF65-F5344CB8AC3E}">
        <p14:creationId xmlns:p14="http://schemas.microsoft.com/office/powerpoint/2010/main" val="209697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B5025B8-DBA4-451A-88BD-7986515D3505}" type="datetimeFigureOut">
              <a:rPr lang="en-US"/>
              <a:pPr>
                <a:defRPr/>
              </a:pPr>
              <a:t>9/23/2015</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23227828-1E32-4AE1-852C-348C45589757}" type="slidenum">
              <a:rPr lang="en-US"/>
              <a:pPr>
                <a:defRPr/>
              </a:pPr>
              <a:t>‹#›</a:t>
            </a:fld>
            <a:endParaRPr lang="en-US" dirty="0"/>
          </a:p>
        </p:txBody>
      </p:sp>
    </p:spTree>
    <p:extLst>
      <p:ext uri="{BB962C8B-B14F-4D97-AF65-F5344CB8AC3E}">
        <p14:creationId xmlns:p14="http://schemas.microsoft.com/office/powerpoint/2010/main" val="10913893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093C54FF-0786-43B0-B5FE-B406452D145F}" type="datetimeFigureOut">
              <a:rPr lang="en-US"/>
              <a:pPr>
                <a:defRPr/>
              </a:pPr>
              <a:t>9/23/2015</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53268859-67A2-4948-8450-3F1367EA2879}" type="slidenum">
              <a:rPr lang="en-US"/>
              <a:pPr>
                <a:defRPr/>
              </a:pPr>
              <a:t>‹#›</a:t>
            </a:fld>
            <a:endParaRPr lang="en-US" dirty="0"/>
          </a:p>
        </p:txBody>
      </p:sp>
    </p:spTree>
    <p:extLst>
      <p:ext uri="{BB962C8B-B14F-4D97-AF65-F5344CB8AC3E}">
        <p14:creationId xmlns:p14="http://schemas.microsoft.com/office/powerpoint/2010/main" val="11880529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CC46DE9-73B6-4CD7-A1A6-4DF8082B61AE}" type="datetimeFigureOut">
              <a:rPr lang="en-US"/>
              <a:pPr>
                <a:defRPr/>
              </a:pPr>
              <a:t>9/23/2015</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C9E98201-FF81-469F-B72F-A0CA7E04E8E5}" type="slidenum">
              <a:rPr lang="en-US"/>
              <a:pPr>
                <a:defRPr/>
              </a:pPr>
              <a:t>‹#›</a:t>
            </a:fld>
            <a:endParaRPr lang="en-US" dirty="0"/>
          </a:p>
        </p:txBody>
      </p:sp>
    </p:spTree>
    <p:extLst>
      <p:ext uri="{BB962C8B-B14F-4D97-AF65-F5344CB8AC3E}">
        <p14:creationId xmlns:p14="http://schemas.microsoft.com/office/powerpoint/2010/main" val="500732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2441E46-3443-4823-B01C-F74379E21251}" type="datetimeFigureOut">
              <a:rPr lang="en-US"/>
              <a:pPr>
                <a:defRPr/>
              </a:pPr>
              <a:t>9/23/2015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CFE03289-F5D9-4849-8A48-EB0B2F052574}" type="slidenum">
              <a:rPr lang="en-US"/>
              <a:pPr>
                <a:defRPr/>
              </a:pPr>
              <a:t>‹#›</a:t>
            </a:fld>
            <a:endParaRPr lang="en-US" dirty="0"/>
          </a:p>
        </p:txBody>
      </p:sp>
    </p:spTree>
    <p:extLst>
      <p:ext uri="{BB962C8B-B14F-4D97-AF65-F5344CB8AC3E}">
        <p14:creationId xmlns:p14="http://schemas.microsoft.com/office/powerpoint/2010/main" val="3109842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9D4D8EC-45F7-4E63-910C-513E6F9D94EE}" type="datetimeFigureOut">
              <a:rPr lang="en-US"/>
              <a:pPr>
                <a:defRPr/>
              </a:pPr>
              <a:t>9/23/2015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1D2A804F-2A22-4C10-9499-4A6D43AB2BB6}" type="slidenum">
              <a:rPr lang="en-US"/>
              <a:pPr>
                <a:defRPr/>
              </a:pPr>
              <a:t>‹#›</a:t>
            </a:fld>
            <a:endParaRPr lang="en-US" dirty="0"/>
          </a:p>
        </p:txBody>
      </p:sp>
    </p:spTree>
    <p:extLst>
      <p:ext uri="{BB962C8B-B14F-4D97-AF65-F5344CB8AC3E}">
        <p14:creationId xmlns:p14="http://schemas.microsoft.com/office/powerpoint/2010/main" val="2205503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B191625-1A3A-4ADA-A4F0-609B7C1DB8D3}" type="datetimeFigureOut">
              <a:rPr lang="en-US"/>
              <a:pPr>
                <a:defRPr/>
              </a:pPr>
              <a:t>9/23/2015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75383C5-C074-4A7E-B666-EC830A63FC4B}" type="slidenum">
              <a:rPr lang="en-US"/>
              <a:pPr>
                <a:defRPr/>
              </a:pPr>
              <a:t>‹#›</a:t>
            </a:fld>
            <a:endParaRPr lang="en-US" dirty="0"/>
          </a:p>
        </p:txBody>
      </p:sp>
    </p:spTree>
    <p:extLst>
      <p:ext uri="{BB962C8B-B14F-4D97-AF65-F5344CB8AC3E}">
        <p14:creationId xmlns:p14="http://schemas.microsoft.com/office/powerpoint/2010/main" val="26531834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F12DA42-39B1-4492-85FA-7CF33C3E0443}" type="datetimeFigureOut">
              <a:rPr lang="en-US"/>
              <a:pPr>
                <a:defRPr/>
              </a:pPr>
              <a:t>9/23/2015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FCC5F62-2BF7-4A5A-A59D-ACC2BB79998B}" type="slidenum">
              <a:rPr lang="en-US"/>
              <a:pPr>
                <a:defRPr/>
              </a:pPr>
              <a:t>‹#›</a:t>
            </a:fld>
            <a:endParaRPr lang="en-US" dirty="0"/>
          </a:p>
        </p:txBody>
      </p:sp>
    </p:spTree>
    <p:extLst>
      <p:ext uri="{BB962C8B-B14F-4D97-AF65-F5344CB8AC3E}">
        <p14:creationId xmlns:p14="http://schemas.microsoft.com/office/powerpoint/2010/main" val="728243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AC07DAFC-5360-4220-9274-007D76693F8A}" type="datetimeFigureOut">
              <a:rPr lang="en-US"/>
              <a:pPr>
                <a:defRPr/>
              </a:pPr>
              <a:t>9/23/2015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cs typeface="+mn-cs"/>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D3144097-CA13-42CB-862B-29D663AD5E8F}"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globalcogo.com/" TargetMode="External"/><Relationship Id="rId2" Type="http://schemas.openxmlformats.org/officeDocument/2006/relationships/hyperlink" Target="mailto:eburk@globalcogo.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asprs.org/Press-Releases/Coalition-of-Geospatial-Organizers-COGO-Announces-the-Release-of-the-Report-Card-on-the-U-S-National-Spatial-Data-Infrastructure.htm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www.globalcogo.com/BIGDATA.html"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globalcogo.com/gsdm-eos.pdf" TargetMode="External"/><Relationship Id="rId2" Type="http://schemas.openxmlformats.org/officeDocument/2006/relationships/hyperlink" Target="http://www.globalcogo.com/setepaper.pdf"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globalcogo.com/TX-NM.pdf"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globalcogo.com/APA-ASCE-Spatial.pptx" TargetMode="External"/><Relationship Id="rId2" Type="http://schemas.openxmlformats.org/officeDocument/2006/relationships/hyperlink" Target="http://www.globalcogo.com/APA-ASCE-Spatial.pdf" TargetMode="External"/><Relationship Id="rId1" Type="http://schemas.openxmlformats.org/officeDocument/2006/relationships/slideLayout" Target="../slideLayouts/slideLayout2.xml"/><Relationship Id="rId4" Type="http://schemas.openxmlformats.org/officeDocument/2006/relationships/hyperlink" Target="http://www.globalcogo.com/SecEd.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762000"/>
            <a:ext cx="8305800" cy="5486400"/>
          </a:xfrm>
        </p:spPr>
        <p:txBody>
          <a:bodyPr rtlCol="0">
            <a:normAutofit fontScale="90000"/>
          </a:bodyPr>
          <a:lstStyle/>
          <a:p>
            <a:pPr fontAlgn="auto">
              <a:spcAft>
                <a:spcPts val="0"/>
              </a:spcAft>
              <a:defRPr/>
            </a:pPr>
            <a:r>
              <a:rPr lang="en-US" sz="2800" b="1" dirty="0" smtClean="0"/>
              <a:t>Civil Engineering, Planning, and the </a:t>
            </a:r>
            <a:br>
              <a:rPr lang="en-US" sz="2800" b="1" dirty="0" smtClean="0"/>
            </a:br>
            <a:r>
              <a:rPr lang="en-US" sz="2800" b="1" dirty="0" smtClean="0"/>
              <a:t>Spatial Data Infrastructure </a:t>
            </a:r>
            <a:r>
              <a:rPr lang="en-US" sz="2400" b="1" dirty="0" smtClean="0"/>
              <a:t/>
            </a:r>
            <a:br>
              <a:rPr lang="en-US" sz="2400" b="1" dirty="0" smtClean="0"/>
            </a:br>
            <a:r>
              <a:rPr lang="en-US" sz="1600" b="1" dirty="0" smtClean="0"/>
              <a:t> </a:t>
            </a:r>
            <a:r>
              <a:rPr lang="en-US" sz="2400" b="1" dirty="0" smtClean="0"/>
              <a:t/>
            </a:r>
            <a:br>
              <a:rPr lang="en-US" sz="2400" b="1" dirty="0" smtClean="0"/>
            </a:br>
            <a:r>
              <a:rPr lang="en-US" sz="2400" b="1" dirty="0" smtClean="0"/>
              <a:t>New Mexico Joint Annual Conference </a:t>
            </a:r>
            <a:br>
              <a:rPr lang="en-US" sz="2400" b="1" dirty="0" smtClean="0"/>
            </a:br>
            <a:r>
              <a:rPr lang="en-US" sz="2400" b="1" dirty="0" smtClean="0"/>
              <a:t>American Planning Association </a:t>
            </a:r>
            <a:br>
              <a:rPr lang="en-US" sz="2400" b="1" dirty="0" smtClean="0"/>
            </a:br>
            <a:r>
              <a:rPr lang="en-US" sz="2400" b="1" dirty="0" smtClean="0"/>
              <a:t>and </a:t>
            </a:r>
            <a:br>
              <a:rPr lang="en-US" sz="2400" b="1" dirty="0" smtClean="0"/>
            </a:br>
            <a:r>
              <a:rPr lang="en-US" sz="2400" b="1" dirty="0" smtClean="0"/>
              <a:t>American Society of Civil Engineers</a:t>
            </a:r>
            <a:r>
              <a:rPr lang="en-US" sz="2400" b="1" dirty="0"/>
              <a:t/>
            </a:r>
            <a:br>
              <a:rPr lang="en-US" sz="2400" b="1" dirty="0"/>
            </a:br>
            <a:r>
              <a:rPr lang="en-US" sz="1600" b="1" dirty="0" smtClean="0"/>
              <a:t> </a:t>
            </a:r>
            <a:r>
              <a:rPr lang="en-US" sz="2400" b="1" dirty="0" smtClean="0"/>
              <a:t/>
            </a:r>
            <a:br>
              <a:rPr lang="en-US" sz="2400" b="1" dirty="0" smtClean="0"/>
            </a:br>
            <a:r>
              <a:rPr lang="en-US" sz="2400" b="1" dirty="0" smtClean="0"/>
              <a:t>Las Cruces Convention Center, 680 University Ave </a:t>
            </a:r>
            <a:br>
              <a:rPr lang="en-US" sz="2400" b="1" dirty="0" smtClean="0"/>
            </a:br>
            <a:r>
              <a:rPr lang="en-US" sz="2400" b="1" dirty="0" smtClean="0"/>
              <a:t>Las Cruces, New Mexico 88011</a:t>
            </a:r>
            <a:r>
              <a:rPr lang="en-US" sz="2700" b="1" dirty="0" smtClean="0"/>
              <a:t/>
            </a:r>
            <a:br>
              <a:rPr lang="en-US" sz="2700" b="1" dirty="0" smtClean="0"/>
            </a:br>
            <a:r>
              <a:rPr lang="en-US" sz="1800" b="1" dirty="0" smtClean="0"/>
              <a:t> </a:t>
            </a:r>
            <a:r>
              <a:rPr lang="en-US" sz="1800" b="1" dirty="0"/>
              <a:t/>
            </a:r>
            <a:br>
              <a:rPr lang="en-US" sz="1800" b="1" dirty="0"/>
            </a:br>
            <a:r>
              <a:rPr lang="en-US" sz="1800" b="1" dirty="0" smtClean="0"/>
              <a:t>September 24, 2015</a:t>
            </a:r>
            <a:br>
              <a:rPr lang="en-US" sz="1800" b="1" dirty="0" smtClean="0"/>
            </a:br>
            <a:r>
              <a:rPr lang="en-US" sz="1800" b="1" dirty="0" smtClean="0"/>
              <a:t/>
            </a:r>
            <a:br>
              <a:rPr lang="en-US" sz="1800" b="1" dirty="0" smtClean="0"/>
            </a:br>
            <a:r>
              <a:rPr lang="en-US" sz="1800" b="1" dirty="0" smtClean="0"/>
              <a:t>Earl F. Burkholder, PS, PE, F.ASCE – NMSU Emeritus Faculty</a:t>
            </a:r>
            <a:br>
              <a:rPr lang="en-US" sz="1800" b="1" dirty="0" smtClean="0"/>
            </a:br>
            <a:r>
              <a:rPr lang="en-US" sz="1800" b="1" dirty="0" smtClean="0"/>
              <a:t>Global COGO, Inc. – Las Cruces, NM 88003</a:t>
            </a:r>
            <a:br>
              <a:rPr lang="en-US" sz="1800" b="1" dirty="0" smtClean="0"/>
            </a:br>
            <a:r>
              <a:rPr lang="en-US" sz="1800" b="1" dirty="0" smtClean="0"/>
              <a:t>Email: </a:t>
            </a:r>
            <a:r>
              <a:rPr lang="en-US" sz="1800" b="1" dirty="0" smtClean="0">
                <a:hlinkClick r:id="rId2"/>
              </a:rPr>
              <a:t>eburk@globalcogo.com</a:t>
            </a:r>
            <a:r>
              <a:rPr lang="en-US" sz="1800" b="1" dirty="0" smtClean="0"/>
              <a:t>   </a:t>
            </a:r>
            <a:br>
              <a:rPr lang="en-US" sz="1800" b="1" dirty="0" smtClean="0"/>
            </a:br>
            <a:r>
              <a:rPr lang="en-US" sz="1800" b="1" dirty="0" smtClean="0"/>
              <a:t>URL: </a:t>
            </a:r>
            <a:r>
              <a:rPr lang="en-US" sz="1800" b="1" dirty="0" smtClean="0">
                <a:hlinkClick r:id="rId3"/>
              </a:rPr>
              <a:t>www.globalcogo.com</a:t>
            </a:r>
            <a:r>
              <a:rPr lang="en-US" sz="1800" b="1" dirty="0" smtClean="0"/>
              <a:t> </a:t>
            </a:r>
            <a:br>
              <a:rPr lang="en-US" sz="1800" b="1" dirty="0" smtClean="0"/>
            </a:br>
            <a:r>
              <a:rPr lang="en-US" sz="1800" b="1" dirty="0" smtClean="0"/>
              <a:t>Tel: (575) 520-9298</a:t>
            </a:r>
            <a:br>
              <a:rPr lang="en-US" sz="1800" b="1" dirty="0" smtClean="0"/>
            </a:br>
            <a:endParaRPr lang="en-US" sz="1600" b="1" dirty="0"/>
          </a:p>
        </p:txBody>
      </p:sp>
      <p:sp>
        <p:nvSpPr>
          <p:cNvPr id="3" name="Subtitle 2"/>
          <p:cNvSpPr>
            <a:spLocks noGrp="1"/>
          </p:cNvSpPr>
          <p:nvPr>
            <p:ph type="subTitle" idx="1"/>
          </p:nvPr>
        </p:nvSpPr>
        <p:spPr>
          <a:xfrm>
            <a:off x="1066800" y="6248400"/>
            <a:ext cx="7010400" cy="381000"/>
          </a:xfrm>
        </p:spPr>
        <p:txBody>
          <a:bodyPr rtlCol="0">
            <a:normAutofit fontScale="92500" lnSpcReduction="20000"/>
          </a:bodyPr>
          <a:lstStyle/>
          <a:p>
            <a:pPr marL="342900" indent="-342900" algn="l" fontAlgn="auto">
              <a:spcAft>
                <a:spcPts val="0"/>
              </a:spcAft>
              <a:buFont typeface="Arial" pitchFamily="34" charset="0"/>
              <a:buChar char="•"/>
              <a:defRPr/>
            </a:pPr>
            <a:endParaRPr lang="en-US" sz="24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smtClean="0"/>
              <a:t>Joint NM APA-ASCE Fall Meeting – September 2015 </a:t>
            </a:r>
            <a:br>
              <a:rPr lang="en-US" sz="1600" b="1" dirty="0" smtClean="0"/>
            </a:br>
            <a:r>
              <a:rPr lang="en-US" sz="1600" b="1" dirty="0" smtClean="0"/>
              <a:t>Spatial Data Infrastructure  &amp; COGO Report Card - Burkholder</a:t>
            </a:r>
          </a:p>
        </p:txBody>
      </p:sp>
      <p:sp>
        <p:nvSpPr>
          <p:cNvPr id="4099" name="Rectangle 3"/>
          <p:cNvSpPr>
            <a:spLocks noGrp="1" noChangeArrowheads="1"/>
          </p:cNvSpPr>
          <p:nvPr>
            <p:ph type="body" idx="1"/>
          </p:nvPr>
        </p:nvSpPr>
        <p:spPr>
          <a:xfrm>
            <a:off x="457200" y="1295400"/>
            <a:ext cx="8229600" cy="5257800"/>
          </a:xfrm>
        </p:spPr>
        <p:txBody>
          <a:bodyPr/>
          <a:lstStyle/>
          <a:p>
            <a:pPr fontAlgn="auto">
              <a:spcAft>
                <a:spcPts val="0"/>
              </a:spcAft>
              <a:buNone/>
              <a:defRPr/>
            </a:pPr>
            <a:r>
              <a:rPr lang="en-US" sz="2400" b="1" dirty="0"/>
              <a:t>Presenter: Earl F. Burkholder, PS, PE, F.ASCE</a:t>
            </a:r>
          </a:p>
          <a:p>
            <a:pPr fontAlgn="auto">
              <a:spcAft>
                <a:spcPts val="0"/>
              </a:spcAft>
              <a:buFont typeface="Arial" pitchFamily="34" charset="0"/>
              <a:buChar char="•"/>
              <a:defRPr/>
            </a:pPr>
            <a:r>
              <a:rPr lang="en-US" sz="2400" b="1" dirty="0" smtClean="0"/>
              <a:t>Fellow and Life Member of ASCE</a:t>
            </a:r>
            <a:endParaRPr lang="en-US" sz="2400" b="1" dirty="0"/>
          </a:p>
          <a:p>
            <a:pPr fontAlgn="auto">
              <a:spcAft>
                <a:spcPts val="0"/>
              </a:spcAft>
              <a:buFont typeface="Arial" pitchFamily="34" charset="0"/>
              <a:buChar char="•"/>
              <a:defRPr/>
            </a:pPr>
            <a:r>
              <a:rPr lang="en-US" sz="2400" b="1" dirty="0"/>
              <a:t>Retired from NMSU Surveying </a:t>
            </a:r>
            <a:r>
              <a:rPr lang="en-US" sz="2400" b="1" dirty="0" smtClean="0"/>
              <a:t>Engineering faculty - </a:t>
            </a:r>
            <a:r>
              <a:rPr lang="en-US" sz="2400" b="1" dirty="0"/>
              <a:t>July </a:t>
            </a:r>
            <a:r>
              <a:rPr lang="en-US" sz="2400" b="1" dirty="0" smtClean="0"/>
              <a:t>‘10</a:t>
            </a:r>
            <a:endParaRPr lang="en-US" sz="2400" b="1" dirty="0"/>
          </a:p>
          <a:p>
            <a:pPr fontAlgn="auto">
              <a:spcAft>
                <a:spcPts val="0"/>
              </a:spcAft>
              <a:buFont typeface="Arial" pitchFamily="34" charset="0"/>
              <a:buChar char="•"/>
              <a:defRPr/>
            </a:pPr>
            <a:r>
              <a:rPr lang="en-US" sz="2400" b="1" dirty="0" smtClean="0"/>
              <a:t>Wrote </a:t>
            </a:r>
            <a:r>
              <a:rPr lang="en-US" sz="2400" b="1" dirty="0"/>
              <a:t>book, The 3-D Global Spatial Data Model (GSDM</a:t>
            </a:r>
            <a:r>
              <a:rPr lang="en-US" sz="2400" b="1" dirty="0" smtClean="0"/>
              <a:t>)</a:t>
            </a:r>
            <a:endParaRPr lang="en-US" sz="2400" b="1" dirty="0"/>
          </a:p>
          <a:p>
            <a:pPr fontAlgn="auto">
              <a:spcAft>
                <a:spcPts val="0"/>
              </a:spcAft>
              <a:buFont typeface="Arial" pitchFamily="34" charset="0"/>
              <a:buChar char="•"/>
              <a:defRPr/>
            </a:pPr>
            <a:r>
              <a:rPr lang="en-US" sz="2400" b="1" dirty="0" smtClean="0"/>
              <a:t>Working on Second Edition of the 3-D book</a:t>
            </a:r>
          </a:p>
          <a:p>
            <a:pPr fontAlgn="auto">
              <a:spcAft>
                <a:spcPts val="0"/>
              </a:spcAft>
              <a:buFont typeface="Arial" pitchFamily="34" charset="0"/>
              <a:buChar char="•"/>
              <a:defRPr/>
            </a:pPr>
            <a:r>
              <a:rPr lang="en-US" sz="2400" b="1" dirty="0" smtClean="0"/>
              <a:t>Currently </a:t>
            </a:r>
            <a:r>
              <a:rPr lang="en-US" sz="2400" b="1" dirty="0"/>
              <a:t>Past Chair – ASCE Geomatics Division </a:t>
            </a:r>
            <a:r>
              <a:rPr lang="en-US" sz="2400" b="1" dirty="0" smtClean="0"/>
              <a:t>EXCOM</a:t>
            </a:r>
          </a:p>
          <a:p>
            <a:pPr fontAlgn="auto">
              <a:spcAft>
                <a:spcPts val="0"/>
              </a:spcAft>
              <a:defRPr/>
            </a:pPr>
            <a:r>
              <a:rPr lang="en-US" sz="2400" b="1" dirty="0" smtClean="0"/>
              <a:t>Aspirations:</a:t>
            </a:r>
          </a:p>
          <a:p>
            <a:pPr marL="0" indent="0" fontAlgn="auto">
              <a:spcAft>
                <a:spcPts val="0"/>
              </a:spcAft>
              <a:buNone/>
              <a:defRPr/>
            </a:pPr>
            <a:r>
              <a:rPr lang="en-US" sz="2400" b="1" dirty="0"/>
              <a:t> </a:t>
            </a:r>
            <a:r>
              <a:rPr lang="en-US" sz="2400" b="1" dirty="0" smtClean="0"/>
              <a:t>     1. That various disciplines share common experiences when </a:t>
            </a:r>
          </a:p>
          <a:p>
            <a:pPr marL="0" indent="0" fontAlgn="auto">
              <a:spcAft>
                <a:spcPts val="0"/>
              </a:spcAft>
              <a:buNone/>
              <a:defRPr/>
            </a:pPr>
            <a:r>
              <a:rPr lang="en-US" sz="2400" b="1" dirty="0"/>
              <a:t> </a:t>
            </a:r>
            <a:r>
              <a:rPr lang="en-US" sz="2400" b="1" dirty="0" smtClean="0"/>
              <a:t>          working with 3-D digital spatial data</a:t>
            </a:r>
          </a:p>
          <a:p>
            <a:pPr marL="0" indent="0" fontAlgn="auto">
              <a:spcAft>
                <a:spcPts val="0"/>
              </a:spcAft>
              <a:buNone/>
              <a:defRPr/>
            </a:pPr>
            <a:r>
              <a:rPr lang="en-US" sz="2400" b="1" dirty="0"/>
              <a:t> </a:t>
            </a:r>
            <a:r>
              <a:rPr lang="en-US" sz="2400" b="1" dirty="0" smtClean="0"/>
              <a:t>     2.  That NMSU become a true center for excellence for </a:t>
            </a:r>
          </a:p>
          <a:p>
            <a:pPr marL="0" indent="0" fontAlgn="auto">
              <a:spcAft>
                <a:spcPts val="0"/>
              </a:spcAft>
              <a:buNone/>
              <a:defRPr/>
            </a:pPr>
            <a:r>
              <a:rPr lang="en-US" sz="2400" b="1" dirty="0"/>
              <a:t> </a:t>
            </a:r>
            <a:r>
              <a:rPr lang="en-US" sz="2400" b="1" dirty="0" smtClean="0"/>
              <a:t>           developing spatial/geospatial science/applications</a:t>
            </a:r>
          </a:p>
          <a:p>
            <a:pPr fontAlgn="auto">
              <a:spcAft>
                <a:spcPts val="0"/>
              </a:spcAft>
              <a:buFont typeface="Arial" pitchFamily="34" charset="0"/>
              <a:buChar char="•"/>
              <a:defRPr/>
            </a:pPr>
            <a:endParaRPr lang="en-US" sz="1200" b="1" dirty="0"/>
          </a:p>
          <a:p>
            <a:pPr fontAlgn="auto">
              <a:spcAft>
                <a:spcPts val="0"/>
              </a:spcAft>
              <a:buFont typeface="Arial" pitchFamily="34" charset="0"/>
              <a:buChar char="•"/>
              <a:defRPr/>
            </a:pPr>
            <a:endParaRPr lang="en-US" sz="2400" b="1" dirty="0"/>
          </a:p>
        </p:txBody>
      </p:sp>
    </p:spTree>
    <p:extLst>
      <p:ext uri="{BB962C8B-B14F-4D97-AF65-F5344CB8AC3E}">
        <p14:creationId xmlns:p14="http://schemas.microsoft.com/office/powerpoint/2010/main" val="29336722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b="1" dirty="0"/>
              <a:t>Joint NM APA-ASCE Fall Meeting – September 2015 </a:t>
            </a:r>
            <a:br>
              <a:rPr lang="en-US" sz="1600" b="1" dirty="0"/>
            </a:br>
            <a:r>
              <a:rPr lang="en-US" sz="1600" b="1" dirty="0"/>
              <a:t>Spatial Data Infrastructure  &amp; COGO Report Card - Burkholder</a:t>
            </a:r>
            <a:endParaRPr lang="en-US" sz="1600" dirty="0"/>
          </a:p>
        </p:txBody>
      </p:sp>
      <p:sp>
        <p:nvSpPr>
          <p:cNvPr id="3" name="Content Placeholder 2"/>
          <p:cNvSpPr>
            <a:spLocks noGrp="1"/>
          </p:cNvSpPr>
          <p:nvPr>
            <p:ph idx="1"/>
          </p:nvPr>
        </p:nvSpPr>
        <p:spPr/>
        <p:txBody>
          <a:bodyPr/>
          <a:lstStyle/>
          <a:p>
            <a:pPr marL="0" indent="0">
              <a:buNone/>
            </a:pPr>
            <a:r>
              <a:rPr lang="en-US" sz="2400" b="1" dirty="0" smtClean="0"/>
              <a:t>Presentation goal is to explore common concepts shared by Planning, Civil Engineering, and Surveying </a:t>
            </a:r>
            <a:r>
              <a:rPr lang="en-US" sz="2400" b="1" dirty="0" err="1" smtClean="0"/>
              <a:t>wrt</a:t>
            </a:r>
            <a:r>
              <a:rPr lang="en-US" sz="2400" b="1" dirty="0" smtClean="0"/>
              <a:t> spatial data:</a:t>
            </a:r>
          </a:p>
          <a:p>
            <a:r>
              <a:rPr lang="en-US" sz="2400" b="1" dirty="0" smtClean="0"/>
              <a:t>Planning is essential, good planning often taken for granted</a:t>
            </a:r>
          </a:p>
          <a:p>
            <a:r>
              <a:rPr lang="en-US" sz="2400" b="1" dirty="0" smtClean="0"/>
              <a:t>Civil engineers envision and design infrastructure facilities</a:t>
            </a:r>
          </a:p>
          <a:p>
            <a:r>
              <a:rPr lang="en-US" sz="2400" b="1" dirty="0" smtClean="0"/>
              <a:t>Other disciplines use spatial data extensively</a:t>
            </a:r>
          </a:p>
          <a:p>
            <a:r>
              <a:rPr lang="en-US" sz="2400" b="1" dirty="0" smtClean="0"/>
              <a:t>The surveying profession is looked to for maps/design data</a:t>
            </a:r>
          </a:p>
          <a:p>
            <a:r>
              <a:rPr lang="en-US" sz="2400" b="1" dirty="0" smtClean="0"/>
              <a:t>The digital revolution includes convergence of computers,</a:t>
            </a:r>
          </a:p>
          <a:p>
            <a:pPr marL="0" indent="0">
              <a:buNone/>
            </a:pPr>
            <a:r>
              <a:rPr lang="en-US" sz="2400" b="1" dirty="0"/>
              <a:t> </a:t>
            </a:r>
            <a:r>
              <a:rPr lang="en-US" sz="2400" b="1" dirty="0" smtClean="0"/>
              <a:t>     data bases, GPS, remote sensing, LiDAR, GIS, and others</a:t>
            </a:r>
          </a:p>
          <a:p>
            <a:r>
              <a:rPr lang="en-US" sz="2400" b="1" dirty="0" smtClean="0"/>
              <a:t>Spatial (and geospatial) data are typically digital and 3-D </a:t>
            </a:r>
          </a:p>
          <a:p>
            <a:r>
              <a:rPr lang="en-US" sz="2400" b="1" dirty="0" smtClean="0"/>
              <a:t>Importance of spatial data accuracy is rising exponentially </a:t>
            </a:r>
          </a:p>
          <a:p>
            <a:pPr marL="0" indent="0">
              <a:buNone/>
            </a:pPr>
            <a:endParaRPr lang="en-US" sz="2400" b="1" dirty="0" smtClean="0"/>
          </a:p>
          <a:p>
            <a:pPr marL="0" indent="0">
              <a:buNone/>
            </a:pPr>
            <a:endParaRPr lang="en-US" dirty="0"/>
          </a:p>
        </p:txBody>
      </p:sp>
    </p:spTree>
    <p:extLst>
      <p:ext uri="{BB962C8B-B14F-4D97-AF65-F5344CB8AC3E}">
        <p14:creationId xmlns:p14="http://schemas.microsoft.com/office/powerpoint/2010/main" val="28735967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smtClean="0"/>
              <a:t>Joint NM APA-ASCE Fall Meeting – September 2015</a:t>
            </a:r>
            <a:br>
              <a:rPr lang="en-US" sz="1600" b="1" dirty="0" smtClean="0"/>
            </a:br>
            <a:r>
              <a:rPr lang="en-US" sz="1600" b="1" dirty="0" smtClean="0"/>
              <a:t>Spatial Data Infrastructure &amp; COGO Report Card - Burkholder</a:t>
            </a:r>
          </a:p>
        </p:txBody>
      </p:sp>
      <p:sp>
        <p:nvSpPr>
          <p:cNvPr id="4099" name="Rectangle 3"/>
          <p:cNvSpPr>
            <a:spLocks noGrp="1" noChangeArrowheads="1"/>
          </p:cNvSpPr>
          <p:nvPr>
            <p:ph type="body" idx="1"/>
          </p:nvPr>
        </p:nvSpPr>
        <p:spPr>
          <a:xfrm>
            <a:off x="457200" y="1295400"/>
            <a:ext cx="8534400" cy="5257800"/>
          </a:xfrm>
        </p:spPr>
        <p:txBody>
          <a:bodyPr/>
          <a:lstStyle/>
          <a:p>
            <a:pPr marL="0" indent="0" fontAlgn="auto">
              <a:spcAft>
                <a:spcPts val="0"/>
              </a:spcAft>
              <a:buNone/>
              <a:defRPr/>
            </a:pPr>
            <a:r>
              <a:rPr lang="en-US" sz="2400" b="1" dirty="0" smtClean="0"/>
              <a:t>Resources and exhibits (passed around during presentation):</a:t>
            </a:r>
          </a:p>
          <a:p>
            <a:pPr fontAlgn="auto">
              <a:spcAft>
                <a:spcPts val="0"/>
              </a:spcAft>
              <a:defRPr/>
            </a:pPr>
            <a:r>
              <a:rPr lang="en-US" sz="2400" b="1" dirty="0"/>
              <a:t>Report Card on the U.S. National Spatial Data Infrastructure, 2015, Coalition of Geospatial </a:t>
            </a:r>
            <a:r>
              <a:rPr lang="en-US" sz="2400" b="1" dirty="0" smtClean="0"/>
              <a:t>Organizations</a:t>
            </a:r>
            <a:endParaRPr lang="en-US" sz="2400" b="1" dirty="0"/>
          </a:p>
          <a:p>
            <a:pPr fontAlgn="auto">
              <a:spcAft>
                <a:spcPts val="0"/>
              </a:spcAft>
              <a:defRPr/>
            </a:pPr>
            <a:r>
              <a:rPr lang="en-US" sz="2400" b="1" dirty="0" smtClean="0"/>
              <a:t>City Planning for Civil Engineers, Environmental Engineers, and Surveyors,  CRC Press 2010. Written by  Dr. Kurt W. Bauer, Emeritus Executive Director - SEWRPC</a:t>
            </a:r>
          </a:p>
          <a:p>
            <a:pPr fontAlgn="auto">
              <a:spcAft>
                <a:spcPts val="0"/>
              </a:spcAft>
              <a:defRPr/>
            </a:pPr>
            <a:r>
              <a:rPr lang="en-US" sz="2400" b="1" dirty="0" smtClean="0"/>
              <a:t>Master Planners: Fifty Years of Regional Planning in Southeastern Wisconsin: 1960 to 2010. Marquette University Press 2010. Written by Paul G. </a:t>
            </a:r>
            <a:r>
              <a:rPr lang="en-US" sz="2400" b="1" dirty="0" err="1" smtClean="0"/>
              <a:t>Yayes</a:t>
            </a:r>
            <a:endParaRPr lang="en-US" sz="2400" b="1" dirty="0" smtClean="0"/>
          </a:p>
          <a:p>
            <a:pPr fontAlgn="auto">
              <a:spcAft>
                <a:spcPts val="0"/>
              </a:spcAft>
              <a:defRPr/>
            </a:pPr>
            <a:r>
              <a:rPr lang="en-US" sz="2400" b="1" dirty="0" smtClean="0"/>
              <a:t>The 3-D Global Spatial Data Model: Foundation of the Spatial Data Infrastructure, CRC Press 2008. By Earl F. Burkholder</a:t>
            </a:r>
          </a:p>
          <a:p>
            <a:pPr fontAlgn="auto">
              <a:spcAft>
                <a:spcPts val="0"/>
              </a:spcAft>
              <a:defRPr/>
            </a:pPr>
            <a:r>
              <a:rPr lang="en-US" sz="2400" b="1" dirty="0" smtClean="0"/>
              <a:t>Definition of a Three-Dimensional Spatial Data Model for Southeastern Wisconsin, SEWRPC 1997. By Earl F. Burkholder</a:t>
            </a:r>
          </a:p>
          <a:p>
            <a:pPr marL="0" indent="0" fontAlgn="auto">
              <a:spcAft>
                <a:spcPts val="0"/>
              </a:spcAft>
              <a:buNone/>
              <a:defRPr/>
            </a:pPr>
            <a:endParaRPr lang="en-US" sz="2400" b="1" dirty="0"/>
          </a:p>
        </p:txBody>
      </p:sp>
    </p:spTree>
    <p:extLst>
      <p:ext uri="{BB962C8B-B14F-4D97-AF65-F5344CB8AC3E}">
        <p14:creationId xmlns:p14="http://schemas.microsoft.com/office/powerpoint/2010/main" val="8802132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smtClean="0"/>
              <a:t>Joint NM APA-ASCE Fall Meeting – September 2015</a:t>
            </a:r>
            <a:br>
              <a:rPr lang="en-US" sz="1600" b="1" dirty="0" smtClean="0"/>
            </a:br>
            <a:r>
              <a:rPr lang="en-US" sz="1600" b="1" dirty="0" smtClean="0"/>
              <a:t>Spatial Data Infrastructure &amp; COGO Report Card - Burkholder</a:t>
            </a:r>
          </a:p>
        </p:txBody>
      </p:sp>
      <p:sp>
        <p:nvSpPr>
          <p:cNvPr id="4099" name="Rectangle 3"/>
          <p:cNvSpPr>
            <a:spLocks noGrp="1" noChangeArrowheads="1"/>
          </p:cNvSpPr>
          <p:nvPr>
            <p:ph type="body" idx="1"/>
          </p:nvPr>
        </p:nvSpPr>
        <p:spPr>
          <a:xfrm>
            <a:off x="457200" y="1295400"/>
            <a:ext cx="8534400" cy="5257800"/>
          </a:xfrm>
        </p:spPr>
        <p:txBody>
          <a:bodyPr/>
          <a:lstStyle/>
          <a:p>
            <a:pPr marL="0" indent="0" fontAlgn="auto">
              <a:spcAft>
                <a:spcPts val="0"/>
              </a:spcAft>
              <a:buNone/>
              <a:defRPr/>
            </a:pPr>
            <a:r>
              <a:rPr lang="en-US" sz="2400" b="1" dirty="0" smtClean="0"/>
              <a:t>Southeastern Wisconsin Regional Planning Commission (SEWRPC)</a:t>
            </a:r>
          </a:p>
          <a:p>
            <a:pPr fontAlgn="auto">
              <a:spcAft>
                <a:spcPts val="0"/>
              </a:spcAft>
              <a:defRPr/>
            </a:pPr>
            <a:r>
              <a:rPr lang="en-US" sz="2400" b="1" dirty="0" smtClean="0"/>
              <a:t>One of many success stories of well-planned growth in the US</a:t>
            </a:r>
          </a:p>
          <a:p>
            <a:pPr fontAlgn="auto">
              <a:spcAft>
                <a:spcPts val="0"/>
              </a:spcAft>
              <a:defRPr/>
            </a:pPr>
            <a:r>
              <a:rPr lang="en-US" sz="2400" b="1" dirty="0" smtClean="0"/>
              <a:t>Covers 7 counties in southeastern part of state </a:t>
            </a:r>
          </a:p>
          <a:p>
            <a:pPr fontAlgn="auto">
              <a:spcAft>
                <a:spcPts val="0"/>
              </a:spcAft>
              <a:defRPr/>
            </a:pPr>
            <a:r>
              <a:rPr lang="en-US" sz="2400" b="1" dirty="0" smtClean="0"/>
              <a:t>Established 1960 and serves as advisory role for constituents</a:t>
            </a:r>
          </a:p>
          <a:p>
            <a:pPr fontAlgn="auto">
              <a:spcAft>
                <a:spcPts val="0"/>
              </a:spcAft>
              <a:defRPr/>
            </a:pPr>
            <a:r>
              <a:rPr lang="en-US" sz="2400" b="1" dirty="0" smtClean="0"/>
              <a:t>Success bolstered by horizontal/vertical survey networks  </a:t>
            </a:r>
          </a:p>
          <a:p>
            <a:pPr fontAlgn="auto">
              <a:spcAft>
                <a:spcPts val="0"/>
              </a:spcAft>
              <a:defRPr/>
            </a:pPr>
            <a:r>
              <a:rPr lang="en-US" sz="2400" b="1" dirty="0" smtClean="0"/>
              <a:t>All 11,753 Section Corners in region have reliable NAD 27 state plane coordinates and NGVD 29 elevations</a:t>
            </a:r>
          </a:p>
          <a:p>
            <a:pPr fontAlgn="auto">
              <a:spcAft>
                <a:spcPts val="0"/>
              </a:spcAft>
              <a:defRPr/>
            </a:pPr>
            <a:r>
              <a:rPr lang="en-US" sz="2400" b="1" dirty="0" smtClean="0"/>
              <a:t>1” = 100’ topographic maps with 2’ contours cover the region</a:t>
            </a:r>
          </a:p>
          <a:p>
            <a:pPr fontAlgn="auto">
              <a:spcAft>
                <a:spcPts val="0"/>
              </a:spcAft>
              <a:defRPr/>
            </a:pPr>
            <a:r>
              <a:rPr lang="en-US" sz="2400" b="1" dirty="0" smtClean="0"/>
              <a:t>Cadastral (parcel) maps at 1” = 100’ for entire region</a:t>
            </a:r>
          </a:p>
          <a:p>
            <a:pPr fontAlgn="auto">
              <a:spcAft>
                <a:spcPts val="0"/>
              </a:spcAft>
              <a:defRPr/>
            </a:pPr>
            <a:r>
              <a:rPr lang="en-US" sz="2400" b="1" dirty="0" smtClean="0"/>
              <a:t>Challenge has been to accommodate new datums:</a:t>
            </a:r>
          </a:p>
          <a:p>
            <a:pPr marL="0" indent="0" fontAlgn="auto">
              <a:spcAft>
                <a:spcPts val="0"/>
              </a:spcAft>
              <a:buNone/>
              <a:defRPr/>
            </a:pPr>
            <a:r>
              <a:rPr lang="en-US" sz="2400" b="1" dirty="0"/>
              <a:t> </a:t>
            </a:r>
            <a:r>
              <a:rPr lang="en-US" sz="2400" b="1" dirty="0" smtClean="0"/>
              <a:t>      (Horizontal - NAD 83 and Vertical - NAVD 88)</a:t>
            </a:r>
          </a:p>
          <a:p>
            <a:pPr fontAlgn="auto">
              <a:spcAft>
                <a:spcPts val="0"/>
              </a:spcAft>
              <a:defRPr/>
            </a:pPr>
            <a:r>
              <a:rPr lang="en-US" sz="2400" b="1" dirty="0" smtClean="0"/>
              <a:t>Adoption of 3-D Global Spatial Data Model was proposed 1997    </a:t>
            </a:r>
            <a:endParaRPr lang="en-US" sz="2400" b="1" dirty="0"/>
          </a:p>
        </p:txBody>
      </p:sp>
    </p:spTree>
    <p:extLst>
      <p:ext uri="{BB962C8B-B14F-4D97-AF65-F5344CB8AC3E}">
        <p14:creationId xmlns:p14="http://schemas.microsoft.com/office/powerpoint/2010/main" val="14974425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smtClean="0"/>
              <a:t>Joint NM APA-ASCE Fall Meeting – September 2015 </a:t>
            </a:r>
            <a:br>
              <a:rPr lang="en-US" sz="1600" b="1" dirty="0" smtClean="0"/>
            </a:br>
            <a:r>
              <a:rPr lang="en-US" sz="1600" b="1" dirty="0" smtClean="0"/>
              <a:t>Spatial Data Infrastructure  &amp; COGO Report Card - Burkholder</a:t>
            </a:r>
          </a:p>
        </p:txBody>
      </p:sp>
      <p:sp>
        <p:nvSpPr>
          <p:cNvPr id="4099" name="Rectangle 3"/>
          <p:cNvSpPr>
            <a:spLocks noGrp="1" noChangeArrowheads="1"/>
          </p:cNvSpPr>
          <p:nvPr>
            <p:ph type="body" idx="1"/>
          </p:nvPr>
        </p:nvSpPr>
        <p:spPr>
          <a:xfrm>
            <a:off x="381000" y="1600200"/>
            <a:ext cx="8458200" cy="4648200"/>
          </a:xfrm>
        </p:spPr>
        <p:txBody>
          <a:bodyPr/>
          <a:lstStyle/>
          <a:p>
            <a:pPr fontAlgn="auto">
              <a:spcAft>
                <a:spcPts val="0"/>
              </a:spcAft>
              <a:buNone/>
              <a:defRPr/>
            </a:pPr>
            <a:r>
              <a:rPr lang="en-US" sz="2400" b="1" dirty="0" smtClean="0"/>
              <a:t>Overview of topics - I</a:t>
            </a:r>
          </a:p>
          <a:p>
            <a:pPr fontAlgn="auto">
              <a:spcAft>
                <a:spcPts val="0"/>
              </a:spcAft>
              <a:buFont typeface="Arial" pitchFamily="34" charset="0"/>
              <a:buChar char="•"/>
              <a:defRPr/>
            </a:pPr>
            <a:r>
              <a:rPr lang="en-US" sz="2400" b="1" dirty="0" smtClean="0"/>
              <a:t>Spatial data Infrastructure Report Card: </a:t>
            </a:r>
          </a:p>
          <a:p>
            <a:pPr fontAlgn="auto">
              <a:spcAft>
                <a:spcPts val="0"/>
              </a:spcAft>
              <a:buNone/>
              <a:defRPr/>
            </a:pPr>
            <a:r>
              <a:rPr lang="en-US" sz="2400" b="1" dirty="0" smtClean="0"/>
              <a:t>       - Patterned after ASCE Infrastructure Report Card</a:t>
            </a:r>
          </a:p>
          <a:p>
            <a:pPr fontAlgn="auto">
              <a:spcAft>
                <a:spcPts val="0"/>
              </a:spcAft>
              <a:buNone/>
              <a:defRPr/>
            </a:pPr>
            <a:r>
              <a:rPr lang="en-US" sz="2400" b="1" dirty="0" smtClean="0"/>
              <a:t>       - Compiled by Coalition of Geospatial Organizations (COGO)</a:t>
            </a:r>
          </a:p>
          <a:p>
            <a:pPr fontAlgn="auto">
              <a:spcAft>
                <a:spcPts val="0"/>
              </a:spcAft>
              <a:buFont typeface="Arial" pitchFamily="34" charset="0"/>
              <a:buChar char="•"/>
              <a:defRPr/>
            </a:pPr>
            <a:r>
              <a:rPr lang="en-US" sz="2400" b="1" dirty="0" smtClean="0"/>
              <a:t>Impact of Digital Revolution on professional practice:</a:t>
            </a:r>
          </a:p>
          <a:p>
            <a:pPr fontAlgn="auto">
              <a:spcAft>
                <a:spcPts val="0"/>
              </a:spcAft>
              <a:buNone/>
              <a:defRPr/>
            </a:pPr>
            <a:r>
              <a:rPr lang="en-US" sz="2400" b="1" dirty="0" smtClean="0"/>
              <a:t>        - Many disciplines worldwide use (geo)spatial data</a:t>
            </a:r>
          </a:p>
          <a:p>
            <a:pPr fontAlgn="auto">
              <a:spcAft>
                <a:spcPts val="0"/>
              </a:spcAft>
              <a:buNone/>
              <a:defRPr/>
            </a:pPr>
            <a:r>
              <a:rPr lang="en-US" sz="2400" b="1" dirty="0" smtClean="0"/>
              <a:t>        - Characteristics of (geo)spatial data - digital and 3-D</a:t>
            </a:r>
          </a:p>
          <a:p>
            <a:pPr fontAlgn="auto">
              <a:spcAft>
                <a:spcPts val="0"/>
              </a:spcAft>
              <a:buFont typeface="Arial" pitchFamily="34" charset="0"/>
              <a:buChar char="•"/>
              <a:defRPr/>
            </a:pPr>
            <a:r>
              <a:rPr lang="en-US" sz="2400" b="1" dirty="0" smtClean="0"/>
              <a:t>Examples:</a:t>
            </a:r>
            <a:endParaRPr lang="en-US" sz="2400" b="1" dirty="0"/>
          </a:p>
          <a:p>
            <a:pPr fontAlgn="auto">
              <a:spcAft>
                <a:spcPts val="0"/>
              </a:spcAft>
              <a:buNone/>
              <a:defRPr/>
            </a:pPr>
            <a:r>
              <a:rPr lang="en-US" sz="2400" b="1" dirty="0" smtClean="0"/>
              <a:t>        - Local/regional – planning &amp; infrastructure development</a:t>
            </a:r>
          </a:p>
          <a:p>
            <a:pPr fontAlgn="auto">
              <a:spcAft>
                <a:spcPts val="0"/>
              </a:spcAft>
              <a:buNone/>
              <a:defRPr/>
            </a:pPr>
            <a:r>
              <a:rPr lang="en-US" sz="2400" b="1" dirty="0" smtClean="0"/>
              <a:t>        - Global/national – data bases, mapping, navigation </a:t>
            </a:r>
          </a:p>
          <a:p>
            <a:pPr fontAlgn="auto">
              <a:spcAft>
                <a:spcPts val="0"/>
              </a:spcAft>
              <a:buNone/>
              <a:defRPr/>
            </a:pPr>
            <a:endParaRPr lang="en-US" sz="2400" b="1" dirty="0" smtClean="0"/>
          </a:p>
          <a:p>
            <a:pPr fontAlgn="auto">
              <a:spcAft>
                <a:spcPts val="0"/>
              </a:spcAft>
              <a:buFont typeface="Arial" pitchFamily="34" charset="0"/>
              <a:buChar char="•"/>
              <a:defRPr/>
            </a:pPr>
            <a:endParaRPr lang="en-US" sz="2400" b="1" dirty="0"/>
          </a:p>
          <a:p>
            <a:pPr marL="0" indent="0" fontAlgn="auto">
              <a:spcAft>
                <a:spcPts val="0"/>
              </a:spcAft>
              <a:buNone/>
              <a:defRPr/>
            </a:pPr>
            <a:endParaRPr lang="en-US" sz="2400" b="1" dirty="0" smtClean="0"/>
          </a:p>
          <a:p>
            <a:pPr fontAlgn="auto">
              <a:spcAft>
                <a:spcPts val="0"/>
              </a:spcAft>
              <a:buFont typeface="Arial" pitchFamily="34" charset="0"/>
              <a:buChar char="•"/>
              <a:defRPr/>
            </a:pPr>
            <a:endParaRPr lang="en-US" sz="1200" b="1" dirty="0"/>
          </a:p>
          <a:p>
            <a:pPr fontAlgn="auto">
              <a:spcAft>
                <a:spcPts val="0"/>
              </a:spcAft>
              <a:buFont typeface="Arial" pitchFamily="34" charset="0"/>
              <a:buChar char="•"/>
              <a:defRPr/>
            </a:pPr>
            <a:endParaRPr lang="en-US" sz="2400" b="1" dirty="0"/>
          </a:p>
        </p:txBody>
      </p:sp>
    </p:spTree>
    <p:extLst>
      <p:ext uri="{BB962C8B-B14F-4D97-AF65-F5344CB8AC3E}">
        <p14:creationId xmlns:p14="http://schemas.microsoft.com/office/powerpoint/2010/main" val="29336722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smtClean="0"/>
              <a:t>Joint NM APA-ASCE Fall Meeting – September 2015 </a:t>
            </a:r>
            <a:br>
              <a:rPr lang="en-US" sz="1600" b="1" dirty="0" smtClean="0"/>
            </a:br>
            <a:r>
              <a:rPr lang="en-US" sz="1600" b="1" dirty="0" smtClean="0"/>
              <a:t>Spatial Data Infrastructure  &amp; COGO Report Card - Burkholder</a:t>
            </a:r>
          </a:p>
        </p:txBody>
      </p:sp>
      <p:sp>
        <p:nvSpPr>
          <p:cNvPr id="4099" name="Rectangle 3"/>
          <p:cNvSpPr>
            <a:spLocks noGrp="1" noChangeArrowheads="1"/>
          </p:cNvSpPr>
          <p:nvPr>
            <p:ph type="body" idx="1"/>
          </p:nvPr>
        </p:nvSpPr>
        <p:spPr>
          <a:xfrm>
            <a:off x="381000" y="1143000"/>
            <a:ext cx="8458200" cy="5257800"/>
          </a:xfrm>
        </p:spPr>
        <p:txBody>
          <a:bodyPr/>
          <a:lstStyle/>
          <a:p>
            <a:pPr fontAlgn="auto">
              <a:spcAft>
                <a:spcPts val="0"/>
              </a:spcAft>
              <a:buNone/>
              <a:defRPr/>
            </a:pPr>
            <a:r>
              <a:rPr lang="en-US" sz="2400" b="1" dirty="0" smtClean="0"/>
              <a:t>Overview of topics - II:</a:t>
            </a:r>
            <a:endParaRPr lang="en-US" sz="2400" b="1" dirty="0"/>
          </a:p>
          <a:p>
            <a:pPr fontAlgn="auto">
              <a:spcAft>
                <a:spcPts val="0"/>
              </a:spcAft>
              <a:buFont typeface="Arial" pitchFamily="34" charset="0"/>
              <a:buChar char="•"/>
              <a:defRPr/>
            </a:pPr>
            <a:r>
              <a:rPr lang="en-US" sz="2400" b="1" dirty="0" smtClean="0"/>
              <a:t>Synergistic benefits between disciplines over time:</a:t>
            </a:r>
          </a:p>
          <a:p>
            <a:pPr fontAlgn="auto">
              <a:spcAft>
                <a:spcPts val="0"/>
              </a:spcAft>
              <a:buNone/>
              <a:defRPr/>
            </a:pPr>
            <a:r>
              <a:rPr lang="en-US" sz="2400" b="1" dirty="0" smtClean="0"/>
              <a:t>        -  Planning is based upon good data and valid assumptions</a:t>
            </a:r>
          </a:p>
          <a:p>
            <a:pPr fontAlgn="auto">
              <a:spcAft>
                <a:spcPts val="0"/>
              </a:spcAft>
              <a:buNone/>
              <a:defRPr/>
            </a:pPr>
            <a:r>
              <a:rPr lang="en-US" sz="2400" b="1" dirty="0" smtClean="0"/>
              <a:t>        -  Facilities are built on reliable maps and engineering plans</a:t>
            </a:r>
          </a:p>
          <a:p>
            <a:pPr fontAlgn="auto">
              <a:spcAft>
                <a:spcPts val="0"/>
              </a:spcAft>
              <a:buNone/>
              <a:defRPr/>
            </a:pPr>
            <a:r>
              <a:rPr lang="en-US" sz="2400" b="1" dirty="0" smtClean="0"/>
              <a:t>        -  Operation/maintenance rely on knowledge of location</a:t>
            </a:r>
          </a:p>
          <a:p>
            <a:pPr fontAlgn="auto">
              <a:spcAft>
                <a:spcPts val="0"/>
              </a:spcAft>
              <a:buFont typeface="Arial" pitchFamily="34" charset="0"/>
              <a:buChar char="•"/>
              <a:defRPr/>
            </a:pPr>
            <a:r>
              <a:rPr lang="en-US" sz="2400" b="1" dirty="0" smtClean="0"/>
              <a:t>View of  future (learn from “Innovators” – Isaacson):</a:t>
            </a:r>
          </a:p>
          <a:p>
            <a:pPr fontAlgn="auto">
              <a:spcAft>
                <a:spcPts val="0"/>
              </a:spcAft>
              <a:buNone/>
              <a:defRPr/>
            </a:pPr>
            <a:r>
              <a:rPr lang="en-US" sz="2400" b="1" dirty="0" smtClean="0"/>
              <a:t>        - Instead of trying to predict the future, create it</a:t>
            </a:r>
          </a:p>
          <a:p>
            <a:pPr fontAlgn="auto">
              <a:spcAft>
                <a:spcPts val="0"/>
              </a:spcAft>
              <a:buNone/>
              <a:defRPr/>
            </a:pPr>
            <a:r>
              <a:rPr lang="en-US" sz="2400" b="1" dirty="0" smtClean="0"/>
              <a:t>        - Motivation should include:</a:t>
            </a:r>
          </a:p>
          <a:p>
            <a:pPr fontAlgn="auto">
              <a:spcAft>
                <a:spcPts val="0"/>
              </a:spcAft>
              <a:buNone/>
              <a:defRPr/>
            </a:pPr>
            <a:r>
              <a:rPr lang="en-US" sz="2400" b="1" dirty="0" smtClean="0"/>
              <a:t>            </a:t>
            </a:r>
            <a:r>
              <a:rPr lang="en-US" sz="2400" b="1" dirty="0" err="1" smtClean="0"/>
              <a:t>i</a:t>
            </a:r>
            <a:r>
              <a:rPr lang="en-US" sz="2400" b="1" dirty="0" smtClean="0"/>
              <a:t>).  Use of models that are both appropriate and simple</a:t>
            </a:r>
          </a:p>
          <a:p>
            <a:pPr fontAlgn="auto">
              <a:spcAft>
                <a:spcPts val="0"/>
              </a:spcAft>
              <a:buNone/>
              <a:defRPr/>
            </a:pPr>
            <a:r>
              <a:rPr lang="en-US" sz="2400" b="1" dirty="0" smtClean="0"/>
              <a:t>           ii).  Stewardship of resources – both  physical and human</a:t>
            </a:r>
          </a:p>
          <a:p>
            <a:pPr fontAlgn="auto">
              <a:spcAft>
                <a:spcPts val="0"/>
              </a:spcAft>
              <a:buNone/>
              <a:defRPr/>
            </a:pPr>
            <a:r>
              <a:rPr lang="en-US" sz="2400" b="1" dirty="0" smtClean="0"/>
              <a:t>          iii).  Promote quality of life and respect for humankind</a:t>
            </a:r>
            <a:endParaRPr lang="en-US" sz="2400" b="1" dirty="0"/>
          </a:p>
          <a:p>
            <a:pPr marL="0" indent="0" fontAlgn="auto">
              <a:spcAft>
                <a:spcPts val="0"/>
              </a:spcAft>
              <a:buNone/>
              <a:defRPr/>
            </a:pPr>
            <a:endParaRPr lang="en-US" sz="2400" b="1" dirty="0" smtClean="0"/>
          </a:p>
          <a:p>
            <a:pPr fontAlgn="auto">
              <a:spcAft>
                <a:spcPts val="0"/>
              </a:spcAft>
              <a:buFont typeface="Arial" pitchFamily="34" charset="0"/>
              <a:buChar char="•"/>
              <a:defRPr/>
            </a:pPr>
            <a:endParaRPr lang="en-US" sz="1200" b="1" dirty="0"/>
          </a:p>
          <a:p>
            <a:pPr fontAlgn="auto">
              <a:spcAft>
                <a:spcPts val="0"/>
              </a:spcAft>
              <a:buFont typeface="Arial" pitchFamily="34" charset="0"/>
              <a:buChar char="•"/>
              <a:defRPr/>
            </a:pPr>
            <a:endParaRPr lang="en-US" sz="2400" b="1" dirty="0"/>
          </a:p>
        </p:txBody>
      </p:sp>
    </p:spTree>
    <p:extLst>
      <p:ext uri="{BB962C8B-B14F-4D97-AF65-F5344CB8AC3E}">
        <p14:creationId xmlns:p14="http://schemas.microsoft.com/office/powerpoint/2010/main" val="29336722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smtClean="0"/>
              <a:t>Joint NM APA-ASCE Fall Meeting – September 2015 </a:t>
            </a:r>
            <a:br>
              <a:rPr lang="en-US" sz="1600" b="1" dirty="0" smtClean="0"/>
            </a:br>
            <a:r>
              <a:rPr lang="en-US" sz="1600" b="1" dirty="0" smtClean="0"/>
              <a:t>Spatial Data Infrastructure  &amp; COGO Report Card - Burkholder</a:t>
            </a:r>
          </a:p>
        </p:txBody>
      </p:sp>
      <p:sp>
        <p:nvSpPr>
          <p:cNvPr id="4099" name="Rectangle 3"/>
          <p:cNvSpPr>
            <a:spLocks noGrp="1" noChangeArrowheads="1"/>
          </p:cNvSpPr>
          <p:nvPr>
            <p:ph type="body" idx="1"/>
          </p:nvPr>
        </p:nvSpPr>
        <p:spPr>
          <a:xfrm>
            <a:off x="457200" y="1066800"/>
            <a:ext cx="8229600" cy="5562600"/>
          </a:xfrm>
        </p:spPr>
        <p:txBody>
          <a:bodyPr/>
          <a:lstStyle/>
          <a:p>
            <a:pPr fontAlgn="auto">
              <a:spcAft>
                <a:spcPts val="0"/>
              </a:spcAft>
              <a:buFont typeface="Arial" pitchFamily="34" charset="0"/>
              <a:buChar char="•"/>
              <a:defRPr/>
            </a:pPr>
            <a:endParaRPr lang="en-US" sz="1200" b="1" dirty="0"/>
          </a:p>
          <a:p>
            <a:pPr fontAlgn="auto">
              <a:spcAft>
                <a:spcPts val="0"/>
              </a:spcAft>
              <a:buFont typeface="Arial" pitchFamily="34" charset="0"/>
              <a:buChar char="•"/>
              <a:defRPr/>
            </a:pPr>
            <a:r>
              <a:rPr lang="en-US" sz="2400" b="1" dirty="0" smtClean="0"/>
              <a:t>A “Report Card on the National Spatial Data Infrastructure” was developed by the Coalition of Geospatial Organizations (COGO)</a:t>
            </a:r>
          </a:p>
          <a:p>
            <a:pPr marL="0" indent="0" fontAlgn="auto">
              <a:spcAft>
                <a:spcPts val="0"/>
              </a:spcAft>
              <a:buNone/>
              <a:defRPr/>
            </a:pPr>
            <a:r>
              <a:rPr lang="en-US" sz="2400" b="1" dirty="0" smtClean="0"/>
              <a:t> </a:t>
            </a:r>
          </a:p>
          <a:p>
            <a:pPr fontAlgn="auto">
              <a:spcAft>
                <a:spcPts val="0"/>
              </a:spcAft>
              <a:buFont typeface="Arial" pitchFamily="34" charset="0"/>
              <a:buChar char="•"/>
              <a:defRPr/>
            </a:pPr>
            <a:r>
              <a:rPr lang="en-US" sz="2400" b="1" dirty="0" smtClean="0"/>
              <a:t> “Report Card” can be downloaded from:</a:t>
            </a:r>
          </a:p>
          <a:p>
            <a:pPr marL="400050" lvl="1" indent="0" fontAlgn="auto">
              <a:spcAft>
                <a:spcPts val="0"/>
              </a:spcAft>
              <a:buNone/>
              <a:defRPr/>
            </a:pPr>
            <a:r>
              <a:rPr lang="en-US" sz="2400" b="1" dirty="0" smtClean="0">
                <a:hlinkClick r:id="rId2"/>
              </a:rPr>
              <a:t>http</a:t>
            </a:r>
            <a:r>
              <a:rPr lang="en-US" sz="2400" b="1" dirty="0">
                <a:hlinkClick r:id="rId2"/>
              </a:rPr>
              <a:t>://</a:t>
            </a:r>
            <a:r>
              <a:rPr lang="en-US" sz="2400" b="1" dirty="0" smtClean="0">
                <a:hlinkClick r:id="rId2"/>
              </a:rPr>
              <a:t>www.asprs.org/Press-Releases/Coalition-of-Geospatial-Organizers-COGO-Announces-the-Release-of-the-Report-Card-on-the-U-S-National-Spatial-Data-Infrastructure.html</a:t>
            </a:r>
            <a:r>
              <a:rPr lang="en-US" sz="2400" b="1" dirty="0" smtClean="0"/>
              <a:t> </a:t>
            </a:r>
            <a:endParaRPr lang="en-US" sz="2400" b="1" dirty="0"/>
          </a:p>
          <a:p>
            <a:pPr marL="400050" lvl="1" indent="0" fontAlgn="auto">
              <a:spcAft>
                <a:spcPts val="0"/>
              </a:spcAft>
              <a:buNone/>
              <a:defRPr/>
            </a:pPr>
            <a:endParaRPr lang="en-US" sz="2400" b="1" dirty="0" smtClean="0"/>
          </a:p>
          <a:p>
            <a:pPr marL="400050" lvl="1" indent="0" fontAlgn="auto">
              <a:spcAft>
                <a:spcPts val="0"/>
              </a:spcAft>
              <a:buNone/>
              <a:defRPr/>
            </a:pPr>
            <a:r>
              <a:rPr lang="en-US" sz="2400" b="1" dirty="0" smtClean="0"/>
              <a:t>Hint: Or, just Google “COGO Report Card” and choose link</a:t>
            </a:r>
            <a:endParaRPr lang="en-US" sz="2400" b="1" dirty="0"/>
          </a:p>
          <a:p>
            <a:pPr marL="400050" lvl="1" indent="0" fontAlgn="auto">
              <a:spcAft>
                <a:spcPts val="0"/>
              </a:spcAft>
              <a:buNone/>
              <a:defRPr/>
            </a:pPr>
            <a:endParaRPr lang="en-US" sz="2000" b="1" dirty="0"/>
          </a:p>
          <a:p>
            <a:pPr marL="400050" lvl="1" indent="0" fontAlgn="auto">
              <a:spcAft>
                <a:spcPts val="0"/>
              </a:spcAft>
              <a:buNone/>
              <a:defRPr/>
            </a:pPr>
            <a:endParaRPr lang="en-US" sz="2000" b="1" dirty="0" smtClean="0"/>
          </a:p>
        </p:txBody>
      </p:sp>
    </p:spTree>
    <p:extLst>
      <p:ext uri="{BB962C8B-B14F-4D97-AF65-F5344CB8AC3E}">
        <p14:creationId xmlns:p14="http://schemas.microsoft.com/office/powerpoint/2010/main" val="16230770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smtClean="0"/>
              <a:t>Joint NM APA-ASCE Fall Meeting – September 2015 </a:t>
            </a:r>
            <a:br>
              <a:rPr lang="en-US" sz="1600" b="1" dirty="0" smtClean="0"/>
            </a:br>
            <a:r>
              <a:rPr lang="en-US" sz="1600" b="1" dirty="0" smtClean="0"/>
              <a:t>Spatial Data Infrastructure  &amp; COGO Report Card - Burkholder</a:t>
            </a:r>
          </a:p>
        </p:txBody>
      </p:sp>
      <p:sp>
        <p:nvSpPr>
          <p:cNvPr id="4099" name="Rectangle 3"/>
          <p:cNvSpPr>
            <a:spLocks noGrp="1" noChangeArrowheads="1"/>
          </p:cNvSpPr>
          <p:nvPr>
            <p:ph type="body" idx="1"/>
          </p:nvPr>
        </p:nvSpPr>
        <p:spPr>
          <a:xfrm>
            <a:off x="457200" y="1066800"/>
            <a:ext cx="8229600" cy="5562600"/>
          </a:xfrm>
        </p:spPr>
        <p:txBody>
          <a:bodyPr/>
          <a:lstStyle/>
          <a:p>
            <a:pPr fontAlgn="auto">
              <a:spcAft>
                <a:spcPts val="0"/>
              </a:spcAft>
              <a:buNone/>
              <a:defRPr/>
            </a:pPr>
            <a:r>
              <a:rPr lang="en-US" sz="2200" b="1" dirty="0" smtClean="0"/>
              <a:t>Coalition of </a:t>
            </a:r>
            <a:r>
              <a:rPr lang="en-US" sz="2200" b="1" dirty="0" smtClean="0"/>
              <a:t>Geospatial </a:t>
            </a:r>
            <a:r>
              <a:rPr lang="en-US" sz="2200" b="1" dirty="0" smtClean="0"/>
              <a:t>Organizations (COGO) includes:</a:t>
            </a:r>
          </a:p>
          <a:p>
            <a:pPr fontAlgn="auto">
              <a:spcAft>
                <a:spcPts val="0"/>
              </a:spcAft>
              <a:buFont typeface="Arial" pitchFamily="34" charset="0"/>
              <a:buChar char="•"/>
              <a:defRPr/>
            </a:pPr>
            <a:r>
              <a:rPr lang="en-US" sz="2200" b="1" dirty="0" smtClean="0"/>
              <a:t>American Society of Civil Engineers </a:t>
            </a:r>
          </a:p>
          <a:p>
            <a:pPr fontAlgn="auto">
              <a:spcAft>
                <a:spcPts val="0"/>
              </a:spcAft>
              <a:buFont typeface="Arial" pitchFamily="34" charset="0"/>
              <a:buChar char="•"/>
              <a:defRPr/>
            </a:pPr>
            <a:r>
              <a:rPr lang="en-US" sz="2200" b="1" dirty="0" smtClean="0"/>
              <a:t>American </a:t>
            </a:r>
            <a:r>
              <a:rPr lang="en-US" sz="2200" b="1" dirty="0"/>
              <a:t>Society of Photogrammetry &amp; Remote </a:t>
            </a:r>
            <a:r>
              <a:rPr lang="en-US" sz="2200" b="1" dirty="0" smtClean="0"/>
              <a:t>Sensing</a:t>
            </a:r>
            <a:endParaRPr lang="en-US" sz="2200" b="1" dirty="0"/>
          </a:p>
          <a:p>
            <a:pPr fontAlgn="auto">
              <a:spcAft>
                <a:spcPts val="0"/>
              </a:spcAft>
              <a:buFont typeface="Arial" pitchFamily="34" charset="0"/>
              <a:buChar char="•"/>
              <a:defRPr/>
            </a:pPr>
            <a:r>
              <a:rPr lang="en-US" sz="2200" b="1" dirty="0" smtClean="0"/>
              <a:t>Association of American Cartographers</a:t>
            </a:r>
            <a:endParaRPr lang="en-US" sz="2200" b="1" dirty="0"/>
          </a:p>
          <a:p>
            <a:pPr fontAlgn="auto">
              <a:spcAft>
                <a:spcPts val="0"/>
              </a:spcAft>
              <a:buFont typeface="Arial" pitchFamily="34" charset="0"/>
              <a:buChar char="•"/>
              <a:defRPr/>
            </a:pPr>
            <a:r>
              <a:rPr lang="en-US" sz="2200" b="1" dirty="0" smtClean="0"/>
              <a:t>Cartography and Geographic Information Society</a:t>
            </a:r>
          </a:p>
          <a:p>
            <a:pPr fontAlgn="auto">
              <a:spcAft>
                <a:spcPts val="0"/>
              </a:spcAft>
              <a:buFont typeface="Arial" pitchFamily="34" charset="0"/>
              <a:buChar char="•"/>
              <a:defRPr/>
            </a:pPr>
            <a:r>
              <a:rPr lang="en-US" sz="2200" b="1" dirty="0" smtClean="0"/>
              <a:t>Geographic and Land Information Society</a:t>
            </a:r>
          </a:p>
          <a:p>
            <a:pPr fontAlgn="auto">
              <a:spcAft>
                <a:spcPts val="0"/>
              </a:spcAft>
              <a:buFont typeface="Arial" pitchFamily="34" charset="0"/>
              <a:buChar char="•"/>
              <a:defRPr/>
            </a:pPr>
            <a:r>
              <a:rPr lang="en-US" sz="2200" b="1" dirty="0" smtClean="0"/>
              <a:t>Geographic Information Systems Certification Institute</a:t>
            </a:r>
            <a:endParaRPr lang="en-US" sz="2200" b="1" dirty="0"/>
          </a:p>
          <a:p>
            <a:pPr fontAlgn="auto">
              <a:spcAft>
                <a:spcPts val="0"/>
              </a:spcAft>
              <a:buFont typeface="Arial" pitchFamily="34" charset="0"/>
              <a:buChar char="•"/>
              <a:defRPr/>
            </a:pPr>
            <a:r>
              <a:rPr lang="en-US" sz="2200" b="1" dirty="0" smtClean="0"/>
              <a:t>International Association of Assessing Officers</a:t>
            </a:r>
          </a:p>
          <a:p>
            <a:pPr fontAlgn="auto">
              <a:spcAft>
                <a:spcPts val="0"/>
              </a:spcAft>
              <a:buFont typeface="Arial" pitchFamily="34" charset="0"/>
              <a:buChar char="•"/>
              <a:defRPr/>
            </a:pPr>
            <a:r>
              <a:rPr lang="en-US" sz="2200" b="1" dirty="0" smtClean="0"/>
              <a:t>Management Assoc. for Private Photogrammetric Surveyors</a:t>
            </a:r>
          </a:p>
          <a:p>
            <a:pPr fontAlgn="auto">
              <a:spcAft>
                <a:spcPts val="0"/>
              </a:spcAft>
              <a:buFont typeface="Arial" pitchFamily="34" charset="0"/>
              <a:buChar char="•"/>
              <a:defRPr/>
            </a:pPr>
            <a:r>
              <a:rPr lang="en-US" sz="2200" b="1" dirty="0" smtClean="0"/>
              <a:t>National Society for Professional Surveyors</a:t>
            </a:r>
          </a:p>
          <a:p>
            <a:pPr fontAlgn="auto">
              <a:spcAft>
                <a:spcPts val="0"/>
              </a:spcAft>
              <a:buFont typeface="Arial" pitchFamily="34" charset="0"/>
              <a:buChar char="•"/>
              <a:defRPr/>
            </a:pPr>
            <a:r>
              <a:rPr lang="en-US" sz="2200" b="1" dirty="0" smtClean="0"/>
              <a:t>National States Geographic Information Council</a:t>
            </a:r>
          </a:p>
          <a:p>
            <a:pPr fontAlgn="auto">
              <a:spcAft>
                <a:spcPts val="0"/>
              </a:spcAft>
              <a:buFont typeface="Arial" pitchFamily="34" charset="0"/>
              <a:buChar char="•"/>
              <a:defRPr/>
            </a:pPr>
            <a:r>
              <a:rPr lang="en-US" sz="2200" b="1" dirty="0" smtClean="0"/>
              <a:t>U.S. Geospatial Intelligence Foundation</a:t>
            </a:r>
          </a:p>
          <a:p>
            <a:pPr fontAlgn="auto">
              <a:spcAft>
                <a:spcPts val="0"/>
              </a:spcAft>
              <a:buFont typeface="Arial" pitchFamily="34" charset="0"/>
              <a:buChar char="•"/>
              <a:defRPr/>
            </a:pPr>
            <a:r>
              <a:rPr lang="en-US" sz="2200" b="1" dirty="0" smtClean="0"/>
              <a:t>University Consortium for Geographic Information Science</a:t>
            </a:r>
          </a:p>
          <a:p>
            <a:pPr fontAlgn="auto">
              <a:spcAft>
                <a:spcPts val="0"/>
              </a:spcAft>
              <a:buFont typeface="Arial" pitchFamily="34" charset="0"/>
              <a:buChar char="•"/>
              <a:defRPr/>
            </a:pPr>
            <a:r>
              <a:rPr lang="en-US" sz="2200" b="1" dirty="0" smtClean="0"/>
              <a:t>Urban and Regional Information Systems Association</a:t>
            </a:r>
            <a:endParaRPr lang="en-US" sz="2200" b="1" dirty="0"/>
          </a:p>
          <a:p>
            <a:pPr fontAlgn="auto">
              <a:spcAft>
                <a:spcPts val="0"/>
              </a:spcAft>
              <a:buFont typeface="Arial" pitchFamily="34" charset="0"/>
              <a:buChar char="•"/>
              <a:defRPr/>
            </a:pPr>
            <a:endParaRPr lang="en-US" sz="1200" b="1" dirty="0"/>
          </a:p>
          <a:p>
            <a:pPr fontAlgn="auto">
              <a:spcAft>
                <a:spcPts val="0"/>
              </a:spcAft>
              <a:buFont typeface="Arial" pitchFamily="34" charset="0"/>
              <a:buChar char="•"/>
              <a:defRPr/>
            </a:pPr>
            <a:endParaRPr lang="en-US" sz="2400" b="1" dirty="0"/>
          </a:p>
        </p:txBody>
      </p:sp>
    </p:spTree>
    <p:extLst>
      <p:ext uri="{BB962C8B-B14F-4D97-AF65-F5344CB8AC3E}">
        <p14:creationId xmlns:p14="http://schemas.microsoft.com/office/powerpoint/2010/main" val="34890785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smtClean="0"/>
              <a:t>Joint NM APA-ASCE Fall Meeting – September 2015 </a:t>
            </a:r>
            <a:br>
              <a:rPr lang="en-US" sz="1600" b="1" dirty="0" smtClean="0"/>
            </a:br>
            <a:r>
              <a:rPr lang="en-US" sz="1600" b="1" dirty="0" smtClean="0"/>
              <a:t>Spatial Data Infrastructure  &amp; COGO Report Card - Burkholder</a:t>
            </a:r>
          </a:p>
        </p:txBody>
      </p:sp>
      <p:sp>
        <p:nvSpPr>
          <p:cNvPr id="4099" name="Rectangle 3"/>
          <p:cNvSpPr>
            <a:spLocks noGrp="1" noChangeArrowheads="1"/>
          </p:cNvSpPr>
          <p:nvPr>
            <p:ph type="body" idx="1"/>
          </p:nvPr>
        </p:nvSpPr>
        <p:spPr>
          <a:xfrm>
            <a:off x="228600" y="1295400"/>
            <a:ext cx="8610600" cy="5257800"/>
          </a:xfrm>
        </p:spPr>
        <p:txBody>
          <a:bodyPr/>
          <a:lstStyle/>
          <a:p>
            <a:pPr fontAlgn="auto">
              <a:spcAft>
                <a:spcPts val="0"/>
              </a:spcAft>
              <a:buNone/>
              <a:defRPr/>
            </a:pPr>
            <a:r>
              <a:rPr lang="en-US" sz="2400" b="1" dirty="0" smtClean="0"/>
              <a:t>COGO Report Card on National Spatial Data Infrastructure (NSDI):</a:t>
            </a:r>
            <a:endParaRPr lang="en-US" sz="2400" b="1" dirty="0"/>
          </a:p>
          <a:p>
            <a:pPr fontAlgn="auto">
              <a:spcAft>
                <a:spcPts val="0"/>
              </a:spcAft>
              <a:buFont typeface="Arial" pitchFamily="34" charset="0"/>
              <a:buChar char="•"/>
              <a:defRPr/>
            </a:pPr>
            <a:r>
              <a:rPr lang="en-US" sz="2400" b="1" dirty="0" smtClean="0"/>
              <a:t>Published/posted February 6, 2015</a:t>
            </a:r>
            <a:endParaRPr lang="en-US" sz="2400" b="1" dirty="0"/>
          </a:p>
          <a:p>
            <a:pPr fontAlgn="auto">
              <a:spcAft>
                <a:spcPts val="0"/>
              </a:spcAft>
              <a:buFont typeface="Arial" pitchFamily="34" charset="0"/>
              <a:buChar char="•"/>
              <a:defRPr/>
            </a:pPr>
            <a:r>
              <a:rPr lang="en-US" sz="2400" b="1" dirty="0" smtClean="0"/>
              <a:t>Can be downloaded from various web sites</a:t>
            </a:r>
            <a:endParaRPr lang="en-US" sz="2400" b="1" dirty="0"/>
          </a:p>
          <a:p>
            <a:pPr fontAlgn="auto">
              <a:spcAft>
                <a:spcPts val="0"/>
              </a:spcAft>
              <a:buFont typeface="Arial" pitchFamily="34" charset="0"/>
              <a:buChar char="•"/>
              <a:defRPr/>
            </a:pPr>
            <a:r>
              <a:rPr lang="en-US" sz="2400" b="1" dirty="0" smtClean="0"/>
              <a:t>Patterned after ASCE Infrastructure Report card on:</a:t>
            </a:r>
          </a:p>
          <a:p>
            <a:pPr marL="0" indent="0" fontAlgn="auto">
              <a:spcAft>
                <a:spcPts val="0"/>
              </a:spcAft>
              <a:buNone/>
              <a:defRPr/>
            </a:pPr>
            <a:r>
              <a:rPr lang="en-US" sz="2400" b="1" dirty="0"/>
              <a:t> </a:t>
            </a:r>
            <a:r>
              <a:rPr lang="en-US" sz="2400" b="1" dirty="0" smtClean="0"/>
              <a:t>      - Transportation, Energy, Water &amp; 13 other categories</a:t>
            </a:r>
          </a:p>
          <a:p>
            <a:pPr marL="0" indent="0" fontAlgn="auto">
              <a:spcAft>
                <a:spcPts val="0"/>
              </a:spcAft>
              <a:buNone/>
              <a:defRPr/>
            </a:pPr>
            <a:r>
              <a:rPr lang="en-US" sz="2400" b="1" dirty="0"/>
              <a:t> </a:t>
            </a:r>
            <a:r>
              <a:rPr lang="en-US" sz="2400" b="1" dirty="0" smtClean="0"/>
              <a:t>      - Assessment of status every 4 years</a:t>
            </a:r>
          </a:p>
          <a:p>
            <a:pPr marL="0" indent="0" fontAlgn="auto">
              <a:spcAft>
                <a:spcPts val="0"/>
              </a:spcAft>
              <a:buNone/>
              <a:defRPr/>
            </a:pPr>
            <a:r>
              <a:rPr lang="en-US" sz="2400" b="1" dirty="0"/>
              <a:t> </a:t>
            </a:r>
            <a:r>
              <a:rPr lang="en-US" sz="2400" b="1" dirty="0" smtClean="0"/>
              <a:t>      - Assigns a grade A to F with pluses and minuses</a:t>
            </a:r>
          </a:p>
          <a:p>
            <a:pPr marL="0" indent="0" fontAlgn="auto">
              <a:spcAft>
                <a:spcPts val="0"/>
              </a:spcAft>
              <a:buNone/>
              <a:defRPr/>
            </a:pPr>
            <a:r>
              <a:rPr lang="en-US" sz="2400" b="1" dirty="0"/>
              <a:t> </a:t>
            </a:r>
            <a:r>
              <a:rPr lang="en-US" sz="2400" b="1" dirty="0" smtClean="0"/>
              <a:t>      - Used to justify infrastructure investments</a:t>
            </a:r>
          </a:p>
          <a:p>
            <a:pPr marL="0" indent="0" fontAlgn="auto">
              <a:spcAft>
                <a:spcPts val="0"/>
              </a:spcAft>
              <a:buNone/>
              <a:defRPr/>
            </a:pPr>
            <a:r>
              <a:rPr lang="en-US" sz="2400" b="1" dirty="0"/>
              <a:t> </a:t>
            </a:r>
            <a:r>
              <a:rPr lang="en-US" sz="2400" b="1" dirty="0" smtClean="0"/>
              <a:t>      - Notes grade changes from previous assessment</a:t>
            </a:r>
          </a:p>
          <a:p>
            <a:pPr marL="0" indent="0" fontAlgn="auto">
              <a:spcAft>
                <a:spcPts val="0"/>
              </a:spcAft>
              <a:buNone/>
              <a:defRPr/>
            </a:pPr>
            <a:r>
              <a:rPr lang="en-US" sz="2400" b="1" dirty="0"/>
              <a:t> </a:t>
            </a:r>
            <a:r>
              <a:rPr lang="en-US" sz="2400" b="1" dirty="0" smtClean="0"/>
              <a:t>      - Scorecard to keep track of progress (or lack thereof)</a:t>
            </a:r>
          </a:p>
          <a:p>
            <a:pPr fontAlgn="auto">
              <a:spcAft>
                <a:spcPts val="0"/>
              </a:spcAft>
              <a:defRPr/>
            </a:pPr>
            <a:r>
              <a:rPr lang="en-US" sz="2400" b="1" dirty="0" smtClean="0"/>
              <a:t>Andrew Herman, former ASCE President, recently discussed the ASCE Report Card at the Domenici Public Policy Conference</a:t>
            </a:r>
            <a:endParaRPr lang="en-US" sz="2400" b="1" dirty="0"/>
          </a:p>
        </p:txBody>
      </p:sp>
    </p:spTree>
    <p:extLst>
      <p:ext uri="{BB962C8B-B14F-4D97-AF65-F5344CB8AC3E}">
        <p14:creationId xmlns:p14="http://schemas.microsoft.com/office/powerpoint/2010/main" val="16724119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smtClean="0"/>
              <a:t>Joint NM APA-ASCE Fall Meeting – September 2015 </a:t>
            </a:r>
            <a:br>
              <a:rPr lang="en-US" sz="1600" b="1" dirty="0" smtClean="0"/>
            </a:br>
            <a:r>
              <a:rPr lang="en-US" sz="1600" b="1" dirty="0" smtClean="0"/>
              <a:t>Spatial Data Infrastructure  &amp; COGO Report Card - Burkholder</a:t>
            </a:r>
          </a:p>
        </p:txBody>
      </p:sp>
      <p:sp>
        <p:nvSpPr>
          <p:cNvPr id="4099" name="Rectangle 3"/>
          <p:cNvSpPr>
            <a:spLocks noGrp="1" noChangeArrowheads="1"/>
          </p:cNvSpPr>
          <p:nvPr>
            <p:ph type="body" idx="1"/>
          </p:nvPr>
        </p:nvSpPr>
        <p:spPr>
          <a:xfrm>
            <a:off x="457200" y="1295400"/>
            <a:ext cx="8229600" cy="5257800"/>
          </a:xfrm>
        </p:spPr>
        <p:txBody>
          <a:bodyPr/>
          <a:lstStyle/>
          <a:p>
            <a:pPr fontAlgn="auto">
              <a:spcAft>
                <a:spcPts val="0"/>
              </a:spcAft>
              <a:buNone/>
              <a:defRPr/>
            </a:pPr>
            <a:r>
              <a:rPr lang="en-US" sz="2400" b="1" dirty="0" smtClean="0"/>
              <a:t>Report Card on National Spatial Data Infrastructure (NSDI)</a:t>
            </a:r>
          </a:p>
          <a:p>
            <a:pPr fontAlgn="auto">
              <a:spcAft>
                <a:spcPts val="0"/>
              </a:spcAft>
              <a:buNone/>
              <a:defRPr/>
            </a:pPr>
            <a:endParaRPr lang="en-US" sz="2400" b="1" dirty="0"/>
          </a:p>
          <a:p>
            <a:pPr fontAlgn="auto">
              <a:spcAft>
                <a:spcPts val="0"/>
              </a:spcAft>
              <a:buFont typeface="Arial" pitchFamily="34" charset="0"/>
              <a:buChar char="•"/>
              <a:defRPr/>
            </a:pPr>
            <a:r>
              <a:rPr lang="en-US" sz="2400" b="1" dirty="0" smtClean="0"/>
              <a:t>Grades only the NSDI Framework – best use of resources.</a:t>
            </a:r>
            <a:endParaRPr lang="en-US" sz="2400" b="1" dirty="0"/>
          </a:p>
          <a:p>
            <a:pPr fontAlgn="auto">
              <a:spcAft>
                <a:spcPts val="0"/>
              </a:spcAft>
              <a:buFont typeface="Arial" pitchFamily="34" charset="0"/>
              <a:buChar char="•"/>
              <a:defRPr/>
            </a:pPr>
            <a:r>
              <a:rPr lang="en-US" sz="2400" b="1" dirty="0" smtClean="0"/>
              <a:t>Framework includes 7 data themes:</a:t>
            </a:r>
            <a:endParaRPr lang="en-US" sz="2400" b="1" dirty="0"/>
          </a:p>
          <a:p>
            <a:pPr marL="0" indent="0" fontAlgn="auto">
              <a:spcAft>
                <a:spcPts val="0"/>
              </a:spcAft>
              <a:buNone/>
              <a:defRPr/>
            </a:pPr>
            <a:r>
              <a:rPr lang="en-US" sz="2400" b="1" dirty="0" smtClean="0"/>
              <a:t>       - Cadastral Data.					D+</a:t>
            </a:r>
          </a:p>
          <a:p>
            <a:pPr marL="0" indent="0" fontAlgn="auto">
              <a:spcAft>
                <a:spcPts val="0"/>
              </a:spcAft>
              <a:buNone/>
              <a:defRPr/>
            </a:pPr>
            <a:r>
              <a:rPr lang="en-US" sz="2400" b="1" dirty="0"/>
              <a:t> </a:t>
            </a:r>
            <a:r>
              <a:rPr lang="en-US" sz="2400" b="1" dirty="0" smtClean="0"/>
              <a:t>      - Elevation Data.          				C+</a:t>
            </a:r>
          </a:p>
          <a:p>
            <a:pPr marL="0" indent="0" fontAlgn="auto">
              <a:spcAft>
                <a:spcPts val="0"/>
              </a:spcAft>
              <a:buNone/>
              <a:defRPr/>
            </a:pPr>
            <a:r>
              <a:rPr lang="en-US" sz="2400" b="1" dirty="0"/>
              <a:t> </a:t>
            </a:r>
            <a:r>
              <a:rPr lang="en-US" sz="2400" b="1" dirty="0" smtClean="0"/>
              <a:t>      - Geodetic Control Data.				B+ </a:t>
            </a:r>
          </a:p>
          <a:p>
            <a:pPr marL="0" indent="0" fontAlgn="auto">
              <a:spcAft>
                <a:spcPts val="0"/>
              </a:spcAft>
              <a:buNone/>
              <a:defRPr/>
            </a:pPr>
            <a:r>
              <a:rPr lang="en-US" sz="2400" b="1" dirty="0"/>
              <a:t> </a:t>
            </a:r>
            <a:r>
              <a:rPr lang="en-US" sz="2400" b="1" dirty="0" smtClean="0"/>
              <a:t>      - Governmental Units Data.			C</a:t>
            </a:r>
          </a:p>
          <a:p>
            <a:pPr marL="0" indent="0" fontAlgn="auto">
              <a:spcAft>
                <a:spcPts val="0"/>
              </a:spcAft>
              <a:buNone/>
              <a:defRPr/>
            </a:pPr>
            <a:r>
              <a:rPr lang="en-US" sz="2400" b="1" dirty="0"/>
              <a:t> </a:t>
            </a:r>
            <a:r>
              <a:rPr lang="en-US" sz="2400" b="1" dirty="0" smtClean="0"/>
              <a:t>      - Hydrography Data. 				C</a:t>
            </a:r>
          </a:p>
          <a:p>
            <a:pPr marL="0" indent="0" fontAlgn="auto">
              <a:spcAft>
                <a:spcPts val="0"/>
              </a:spcAft>
              <a:buNone/>
              <a:defRPr/>
            </a:pPr>
            <a:r>
              <a:rPr lang="en-US" sz="2400" b="1" dirty="0"/>
              <a:t> </a:t>
            </a:r>
            <a:r>
              <a:rPr lang="en-US" sz="2400" b="1" dirty="0" smtClean="0"/>
              <a:t>      - Orthoimagery Data.				C+</a:t>
            </a:r>
          </a:p>
          <a:p>
            <a:pPr marL="0" indent="0" fontAlgn="auto">
              <a:spcAft>
                <a:spcPts val="0"/>
              </a:spcAft>
              <a:buNone/>
              <a:defRPr/>
            </a:pPr>
            <a:r>
              <a:rPr lang="en-US" sz="2400" b="1" dirty="0"/>
              <a:t> </a:t>
            </a:r>
            <a:r>
              <a:rPr lang="en-US" sz="2400" b="1" dirty="0" smtClean="0"/>
              <a:t>      - Transportation Data.				D</a:t>
            </a:r>
          </a:p>
          <a:p>
            <a:pPr marL="0" indent="0" fontAlgn="auto">
              <a:spcAft>
                <a:spcPts val="0"/>
              </a:spcAft>
              <a:buNone/>
              <a:defRPr/>
            </a:pPr>
            <a:r>
              <a:rPr lang="en-US" sz="2400" b="1" dirty="0"/>
              <a:t>	</a:t>
            </a:r>
            <a:r>
              <a:rPr lang="en-US" sz="2400" b="1" dirty="0" smtClean="0"/>
              <a:t>			           Overall grade = C</a:t>
            </a:r>
            <a:endParaRPr lang="en-US" sz="2400" b="1" dirty="0"/>
          </a:p>
        </p:txBody>
      </p:sp>
    </p:spTree>
    <p:extLst>
      <p:ext uri="{BB962C8B-B14F-4D97-AF65-F5344CB8AC3E}">
        <p14:creationId xmlns:p14="http://schemas.microsoft.com/office/powerpoint/2010/main" val="34625685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smtClean="0"/>
              <a:t>Joint NM APA-ASCE Fall Meeting – September 2015 </a:t>
            </a:r>
            <a:br>
              <a:rPr lang="en-US" sz="1600" b="1" dirty="0" smtClean="0"/>
            </a:br>
            <a:r>
              <a:rPr lang="en-US" sz="1600" b="1" dirty="0" smtClean="0"/>
              <a:t>Spatial Data Infrastructure  &amp; COGO Report Card - Burkholder</a:t>
            </a:r>
          </a:p>
        </p:txBody>
      </p:sp>
      <p:sp>
        <p:nvSpPr>
          <p:cNvPr id="4099" name="Rectangle 3"/>
          <p:cNvSpPr>
            <a:spLocks noGrp="1" noChangeArrowheads="1"/>
          </p:cNvSpPr>
          <p:nvPr>
            <p:ph type="body" idx="1"/>
          </p:nvPr>
        </p:nvSpPr>
        <p:spPr>
          <a:xfrm>
            <a:off x="457200" y="1295400"/>
            <a:ext cx="8229600" cy="5257800"/>
          </a:xfrm>
        </p:spPr>
        <p:txBody>
          <a:bodyPr/>
          <a:lstStyle/>
          <a:p>
            <a:pPr fontAlgn="auto">
              <a:spcAft>
                <a:spcPts val="0"/>
              </a:spcAft>
              <a:buNone/>
              <a:defRPr/>
            </a:pPr>
            <a:r>
              <a:rPr lang="en-US" sz="2400" b="1" dirty="0" smtClean="0"/>
              <a:t>Report Card on National Spatial Data Infrastructure (NSDI)</a:t>
            </a:r>
            <a:endParaRPr lang="en-US" sz="2400" b="1" dirty="0"/>
          </a:p>
          <a:p>
            <a:pPr fontAlgn="auto">
              <a:spcAft>
                <a:spcPts val="0"/>
              </a:spcAft>
              <a:buFont typeface="Arial" pitchFamily="34" charset="0"/>
              <a:buChar char="•"/>
              <a:defRPr/>
            </a:pPr>
            <a:endParaRPr lang="en-US" sz="2400" b="1" dirty="0"/>
          </a:p>
          <a:p>
            <a:pPr fontAlgn="auto">
              <a:spcAft>
                <a:spcPts val="0"/>
              </a:spcAft>
              <a:buFont typeface="Arial" pitchFamily="34" charset="0"/>
              <a:buChar char="•"/>
              <a:defRPr/>
            </a:pPr>
            <a:r>
              <a:rPr lang="en-US" sz="2400" b="1" dirty="0" smtClean="0"/>
              <a:t>Also includes evaluation of 7 management issues:</a:t>
            </a:r>
            <a:endParaRPr lang="en-US" sz="2400" b="1" dirty="0"/>
          </a:p>
          <a:p>
            <a:pPr marL="0" indent="0" fontAlgn="auto">
              <a:spcAft>
                <a:spcPts val="0"/>
              </a:spcAft>
              <a:buNone/>
              <a:defRPr/>
            </a:pPr>
            <a:r>
              <a:rPr lang="en-US" sz="2400" b="1" dirty="0" smtClean="0"/>
              <a:t>       - Capacity						C</a:t>
            </a:r>
          </a:p>
          <a:p>
            <a:pPr marL="0" indent="0" fontAlgn="auto">
              <a:spcAft>
                <a:spcPts val="0"/>
              </a:spcAft>
              <a:buNone/>
              <a:defRPr/>
            </a:pPr>
            <a:r>
              <a:rPr lang="en-US" sz="2400" b="1" dirty="0"/>
              <a:t> </a:t>
            </a:r>
            <a:r>
              <a:rPr lang="en-US" sz="2400" b="1" dirty="0" smtClean="0"/>
              <a:t>      - Condition 					D</a:t>
            </a:r>
          </a:p>
          <a:p>
            <a:pPr marL="0" indent="0" fontAlgn="auto">
              <a:spcAft>
                <a:spcPts val="0"/>
              </a:spcAft>
              <a:buNone/>
              <a:defRPr/>
            </a:pPr>
            <a:r>
              <a:rPr lang="en-US" sz="2400" b="1" dirty="0"/>
              <a:t> </a:t>
            </a:r>
            <a:r>
              <a:rPr lang="en-US" sz="2400" b="1" dirty="0" smtClean="0"/>
              <a:t>      - Funding 						D</a:t>
            </a:r>
          </a:p>
          <a:p>
            <a:pPr marL="0" indent="0" fontAlgn="auto">
              <a:spcAft>
                <a:spcPts val="0"/>
              </a:spcAft>
              <a:buNone/>
              <a:defRPr/>
            </a:pPr>
            <a:r>
              <a:rPr lang="en-US" sz="2400" b="1" dirty="0"/>
              <a:t> </a:t>
            </a:r>
            <a:r>
              <a:rPr lang="en-US" sz="2400" b="1" dirty="0" smtClean="0"/>
              <a:t>      - Future need					D</a:t>
            </a:r>
          </a:p>
          <a:p>
            <a:pPr marL="0" indent="0" fontAlgn="auto">
              <a:spcAft>
                <a:spcPts val="0"/>
              </a:spcAft>
              <a:buNone/>
              <a:defRPr/>
            </a:pPr>
            <a:r>
              <a:rPr lang="en-US" sz="2400" b="1" dirty="0"/>
              <a:t> </a:t>
            </a:r>
            <a:r>
              <a:rPr lang="en-US" sz="2400" b="1" dirty="0" smtClean="0"/>
              <a:t>      - Operation &amp; Maintenance			C</a:t>
            </a:r>
          </a:p>
          <a:p>
            <a:pPr marL="0" indent="0" fontAlgn="auto">
              <a:spcAft>
                <a:spcPts val="0"/>
              </a:spcAft>
              <a:buNone/>
              <a:defRPr/>
            </a:pPr>
            <a:r>
              <a:rPr lang="en-US" sz="2400" b="1" dirty="0"/>
              <a:t> </a:t>
            </a:r>
            <a:r>
              <a:rPr lang="en-US" sz="2400" b="1" dirty="0" smtClean="0"/>
              <a:t>      - Public Use					C</a:t>
            </a:r>
          </a:p>
          <a:p>
            <a:pPr marL="0" indent="0" fontAlgn="auto">
              <a:spcAft>
                <a:spcPts val="0"/>
              </a:spcAft>
              <a:buNone/>
              <a:defRPr/>
            </a:pPr>
            <a:r>
              <a:rPr lang="en-US" sz="2400" b="1" dirty="0"/>
              <a:t> </a:t>
            </a:r>
            <a:r>
              <a:rPr lang="en-US" sz="2400" b="1" dirty="0" smtClean="0"/>
              <a:t>      - Resilience					C</a:t>
            </a:r>
          </a:p>
          <a:p>
            <a:pPr marL="0" indent="0" fontAlgn="auto">
              <a:spcAft>
                <a:spcPts val="0"/>
              </a:spcAft>
              <a:buNone/>
              <a:defRPr/>
            </a:pPr>
            <a:r>
              <a:rPr lang="en-US" sz="2400" b="1" dirty="0" smtClean="0"/>
              <a:t>			         Comprehensive grade = C-</a:t>
            </a:r>
            <a:endParaRPr lang="en-US" sz="2400" b="1" dirty="0"/>
          </a:p>
        </p:txBody>
      </p:sp>
    </p:spTree>
    <p:extLst>
      <p:ext uri="{BB962C8B-B14F-4D97-AF65-F5344CB8AC3E}">
        <p14:creationId xmlns:p14="http://schemas.microsoft.com/office/powerpoint/2010/main" val="30500482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smtClean="0"/>
              <a:t>Joint NM APA-ASCE Fall Meeting – September 2015 </a:t>
            </a:r>
            <a:br>
              <a:rPr lang="en-US" sz="1600" b="1" dirty="0" smtClean="0"/>
            </a:br>
            <a:r>
              <a:rPr lang="en-US" sz="1600" b="1" dirty="0" smtClean="0"/>
              <a:t>Spatial Data Infrastructure  &amp; COGO Report Card - Burkholder</a:t>
            </a:r>
          </a:p>
        </p:txBody>
      </p:sp>
      <p:sp>
        <p:nvSpPr>
          <p:cNvPr id="4099" name="Rectangle 3"/>
          <p:cNvSpPr>
            <a:spLocks noGrp="1" noChangeArrowheads="1"/>
          </p:cNvSpPr>
          <p:nvPr>
            <p:ph type="body" idx="1"/>
          </p:nvPr>
        </p:nvSpPr>
        <p:spPr>
          <a:xfrm>
            <a:off x="457200" y="1295400"/>
            <a:ext cx="8229600" cy="5257800"/>
          </a:xfrm>
        </p:spPr>
        <p:txBody>
          <a:bodyPr/>
          <a:lstStyle/>
          <a:p>
            <a:pPr fontAlgn="auto">
              <a:spcAft>
                <a:spcPts val="0"/>
              </a:spcAft>
              <a:buNone/>
              <a:defRPr/>
            </a:pPr>
            <a:r>
              <a:rPr lang="en-US" sz="2400" b="1" dirty="0" smtClean="0"/>
              <a:t>Executive Summary of COGO Report Card (paraphrased):</a:t>
            </a:r>
            <a:endParaRPr lang="en-US" sz="2400" b="1" dirty="0"/>
          </a:p>
          <a:p>
            <a:pPr fontAlgn="auto">
              <a:spcAft>
                <a:spcPts val="0"/>
              </a:spcAft>
              <a:buFont typeface="Arial" pitchFamily="34" charset="0"/>
              <a:buChar char="•"/>
              <a:defRPr/>
            </a:pPr>
            <a:endParaRPr lang="en-US" sz="2400" b="1" dirty="0" smtClean="0"/>
          </a:p>
          <a:p>
            <a:pPr fontAlgn="auto">
              <a:spcAft>
                <a:spcPts val="0"/>
              </a:spcAft>
              <a:buFont typeface="Arial" pitchFamily="34" charset="0"/>
              <a:buChar char="•"/>
              <a:defRPr/>
            </a:pPr>
            <a:r>
              <a:rPr lang="en-US" sz="2400" b="1" dirty="0" smtClean="0"/>
              <a:t>NSDI created by Executive Order 12906, April 11, 1994</a:t>
            </a:r>
            <a:endParaRPr lang="en-US" sz="2400" b="1" dirty="0"/>
          </a:p>
          <a:p>
            <a:pPr fontAlgn="auto">
              <a:spcAft>
                <a:spcPts val="0"/>
              </a:spcAft>
              <a:buFont typeface="Arial" pitchFamily="34" charset="0"/>
              <a:buChar char="•"/>
              <a:defRPr/>
            </a:pPr>
            <a:r>
              <a:rPr lang="en-US" sz="2400" b="1" dirty="0" smtClean="0"/>
              <a:t>Create plan for implementation of a national digital geospatial data framework. . . &amp; ongoing data maintenance</a:t>
            </a:r>
            <a:endParaRPr lang="en-US" sz="2400" b="1" dirty="0"/>
          </a:p>
          <a:p>
            <a:pPr fontAlgn="auto">
              <a:spcAft>
                <a:spcPts val="0"/>
              </a:spcAft>
              <a:buFont typeface="Arial" pitchFamily="34" charset="0"/>
              <a:buChar char="•"/>
              <a:defRPr/>
            </a:pPr>
            <a:r>
              <a:rPr lang="en-US" sz="2400" b="1" dirty="0" smtClean="0"/>
              <a:t>Federal government is no longer dominant data producer</a:t>
            </a:r>
          </a:p>
          <a:p>
            <a:pPr fontAlgn="auto">
              <a:spcAft>
                <a:spcPts val="0"/>
              </a:spcAft>
              <a:buFont typeface="Arial" pitchFamily="34" charset="0"/>
              <a:buChar char="•"/>
              <a:defRPr/>
            </a:pPr>
            <a:r>
              <a:rPr lang="en-US" sz="2400" b="1" dirty="0" smtClean="0"/>
              <a:t>Stakeholders embrace technology and processes that outpaces what the federal government can provide</a:t>
            </a:r>
          </a:p>
          <a:p>
            <a:pPr fontAlgn="auto">
              <a:spcAft>
                <a:spcPts val="0"/>
              </a:spcAft>
              <a:buFont typeface="Arial" pitchFamily="34" charset="0"/>
              <a:buChar char="•"/>
              <a:defRPr/>
            </a:pPr>
            <a:r>
              <a:rPr lang="en-US" sz="2400" b="1" dirty="0" smtClean="0"/>
              <a:t>There is an urgent need to reexamine relationships between data providers and users</a:t>
            </a:r>
          </a:p>
          <a:p>
            <a:pPr fontAlgn="auto">
              <a:spcAft>
                <a:spcPts val="0"/>
              </a:spcAft>
              <a:buFont typeface="Arial" pitchFamily="34" charset="0"/>
              <a:buChar char="•"/>
              <a:defRPr/>
            </a:pPr>
            <a:r>
              <a:rPr lang="en-US" sz="2400" b="1" dirty="0" smtClean="0"/>
              <a:t>Needed – a fair and equitable geospatial data marketplace that serves a full range of applications</a:t>
            </a:r>
          </a:p>
          <a:p>
            <a:pPr fontAlgn="auto">
              <a:spcAft>
                <a:spcPts val="0"/>
              </a:spcAft>
              <a:buFont typeface="Arial" pitchFamily="34" charset="0"/>
              <a:buChar char="•"/>
              <a:defRPr/>
            </a:pPr>
            <a:endParaRPr lang="en-US" sz="2400" b="1" dirty="0" smtClean="0"/>
          </a:p>
        </p:txBody>
      </p:sp>
    </p:spTree>
    <p:extLst>
      <p:ext uri="{BB962C8B-B14F-4D97-AF65-F5344CB8AC3E}">
        <p14:creationId xmlns:p14="http://schemas.microsoft.com/office/powerpoint/2010/main" val="14084815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smtClean="0"/>
              <a:t>Joint NM APA-ASCE Fall Meeting – September 2015 </a:t>
            </a:r>
            <a:br>
              <a:rPr lang="en-US" sz="1600" b="1" dirty="0" smtClean="0"/>
            </a:br>
            <a:r>
              <a:rPr lang="en-US" sz="1600" b="1" dirty="0" smtClean="0"/>
              <a:t>Spatial Data Infrastructure  &amp; COGO Report Card - Burkholder</a:t>
            </a:r>
          </a:p>
        </p:txBody>
      </p:sp>
      <p:sp>
        <p:nvSpPr>
          <p:cNvPr id="4099" name="Rectangle 3"/>
          <p:cNvSpPr>
            <a:spLocks noGrp="1" noChangeArrowheads="1"/>
          </p:cNvSpPr>
          <p:nvPr>
            <p:ph type="body" idx="1"/>
          </p:nvPr>
        </p:nvSpPr>
        <p:spPr>
          <a:xfrm>
            <a:off x="457200" y="1295400"/>
            <a:ext cx="8229600" cy="5257800"/>
          </a:xfrm>
        </p:spPr>
        <p:txBody>
          <a:bodyPr/>
          <a:lstStyle/>
          <a:p>
            <a:pPr fontAlgn="auto">
              <a:spcAft>
                <a:spcPts val="0"/>
              </a:spcAft>
              <a:buNone/>
              <a:defRPr/>
            </a:pPr>
            <a:r>
              <a:rPr lang="en-US" sz="2400" b="1" dirty="0" smtClean="0"/>
              <a:t>Executive Summary (continued):</a:t>
            </a:r>
            <a:endParaRPr lang="en-US" sz="2400" b="1" dirty="0"/>
          </a:p>
          <a:p>
            <a:pPr fontAlgn="auto">
              <a:spcAft>
                <a:spcPts val="0"/>
              </a:spcAft>
              <a:buFont typeface="Arial" pitchFamily="34" charset="0"/>
              <a:buChar char="•"/>
              <a:defRPr/>
            </a:pPr>
            <a:r>
              <a:rPr lang="en-US" sz="2400" b="1" dirty="0" smtClean="0"/>
              <a:t>“The cornerstone of the program is a common digital base map that would aggregate the best representations of fundamental data from all levels of government.  These Framework  data layers are intended to serve as the unified foundation upon which all other geographic information could be created and shared.  By maintaining a standardized, high-quality series of Framework data the NSDI would provide access to reliable, current from all of the above partners, not just Federal agencies.  This would minimize duplication of effort and promote use of the most complete and reliable information.”</a:t>
            </a:r>
          </a:p>
        </p:txBody>
      </p:sp>
    </p:spTree>
    <p:extLst>
      <p:ext uri="{BB962C8B-B14F-4D97-AF65-F5344CB8AC3E}">
        <p14:creationId xmlns:p14="http://schemas.microsoft.com/office/powerpoint/2010/main" val="38538250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smtClean="0"/>
              <a:t>Joint NM APA-ASCE Fall Meeting – September 2015 </a:t>
            </a:r>
            <a:br>
              <a:rPr lang="en-US" sz="1600" b="1" dirty="0" smtClean="0"/>
            </a:br>
            <a:r>
              <a:rPr lang="en-US" sz="1600" b="1" dirty="0" smtClean="0"/>
              <a:t>Spatial Data Infrastructure  &amp; COGO Report Card - Burkholder</a:t>
            </a:r>
          </a:p>
        </p:txBody>
      </p:sp>
      <p:sp>
        <p:nvSpPr>
          <p:cNvPr id="4099" name="Rectangle 3"/>
          <p:cNvSpPr>
            <a:spLocks noGrp="1" noChangeArrowheads="1"/>
          </p:cNvSpPr>
          <p:nvPr>
            <p:ph type="body" idx="1"/>
          </p:nvPr>
        </p:nvSpPr>
        <p:spPr>
          <a:xfrm>
            <a:off x="457200" y="1295400"/>
            <a:ext cx="8534400" cy="5257800"/>
          </a:xfrm>
        </p:spPr>
        <p:txBody>
          <a:bodyPr/>
          <a:lstStyle/>
          <a:p>
            <a:pPr fontAlgn="auto">
              <a:spcAft>
                <a:spcPts val="0"/>
              </a:spcAft>
              <a:buNone/>
              <a:defRPr/>
            </a:pPr>
            <a:r>
              <a:rPr lang="en-US" sz="2400" b="1" dirty="0" smtClean="0"/>
              <a:t>Executive Summary continued (the clincher):</a:t>
            </a:r>
            <a:endParaRPr lang="en-US" sz="2400" b="1" dirty="0"/>
          </a:p>
          <a:p>
            <a:pPr fontAlgn="auto">
              <a:spcAft>
                <a:spcPts val="0"/>
              </a:spcAft>
              <a:buFont typeface="Arial" pitchFamily="34" charset="0"/>
              <a:buChar char="•"/>
              <a:defRPr/>
            </a:pPr>
            <a:r>
              <a:rPr lang="en-US" sz="2400" b="1" dirty="0" smtClean="0"/>
              <a:t>“While Framework data have been collected and made available for use over the past two decades, a digital geospatial Framework that is national in scope is not yet in place and may never exist.”</a:t>
            </a:r>
          </a:p>
          <a:p>
            <a:pPr fontAlgn="auto">
              <a:spcAft>
                <a:spcPts val="0"/>
              </a:spcAft>
              <a:buFont typeface="Arial" pitchFamily="34" charset="0"/>
              <a:buChar char="•"/>
              <a:defRPr/>
            </a:pPr>
            <a:r>
              <a:rPr lang="en-US" sz="2800" b="1" i="1" dirty="0" smtClean="0">
                <a:latin typeface="Times New Roman" panose="02020603050405020304" pitchFamily="18" charset="0"/>
                <a:cs typeface="Times New Roman" panose="02020603050405020304" pitchFamily="18" charset="0"/>
              </a:rPr>
              <a:t>The GSDM is viewed as critical to realizing the vision of those who established the NSDI over 20 years ago!  </a:t>
            </a:r>
          </a:p>
          <a:p>
            <a:pPr fontAlgn="auto">
              <a:spcAft>
                <a:spcPts val="0"/>
              </a:spcAft>
              <a:buFont typeface="Arial" pitchFamily="34" charset="0"/>
              <a:buChar char="•"/>
              <a:defRPr/>
            </a:pPr>
            <a:r>
              <a:rPr lang="en-US" sz="2400" b="1" dirty="0" smtClean="0"/>
              <a:t>Example – in March 2014, the NOAA issued a request for information (RFI) asking for advice for making its data easier to use.  They asked private industry to tell them how to extract commercial value from the vast holdings of agency geospatial data – and to do it without costing the federal gov.</a:t>
            </a:r>
          </a:p>
          <a:p>
            <a:pPr fontAlgn="auto">
              <a:spcAft>
                <a:spcPts val="0"/>
              </a:spcAft>
              <a:buFont typeface="Arial" pitchFamily="34" charset="0"/>
              <a:buChar char="•"/>
              <a:defRPr/>
            </a:pPr>
            <a:r>
              <a:rPr lang="en-US" sz="2400" b="1" dirty="0" smtClean="0"/>
              <a:t>Global COGO response – </a:t>
            </a:r>
            <a:r>
              <a:rPr lang="en-US" sz="2400" b="1" dirty="0" smtClean="0">
                <a:hlinkClick r:id="rId2"/>
              </a:rPr>
              <a:t>www.globalcogo.com/BIGDATA.html</a:t>
            </a:r>
            <a:r>
              <a:rPr lang="en-US" sz="2400" b="1" dirty="0" smtClean="0"/>
              <a:t> </a:t>
            </a:r>
          </a:p>
        </p:txBody>
      </p:sp>
    </p:spTree>
    <p:extLst>
      <p:ext uri="{BB962C8B-B14F-4D97-AF65-F5344CB8AC3E}">
        <p14:creationId xmlns:p14="http://schemas.microsoft.com/office/powerpoint/2010/main" val="14242642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smtClean="0"/>
              <a:t>Joint NM APA-ASCE Fall Meeting – September 2015 </a:t>
            </a:r>
            <a:br>
              <a:rPr lang="en-US" sz="1600" b="1" dirty="0" smtClean="0"/>
            </a:br>
            <a:r>
              <a:rPr lang="en-US" sz="1600" b="1" dirty="0" smtClean="0"/>
              <a:t>Spatial Data Infrastructure  &amp; COGO Report Card - Burkholder</a:t>
            </a:r>
          </a:p>
        </p:txBody>
      </p:sp>
      <p:sp>
        <p:nvSpPr>
          <p:cNvPr id="4099" name="Rectangle 3"/>
          <p:cNvSpPr>
            <a:spLocks noGrp="1" noChangeArrowheads="1"/>
          </p:cNvSpPr>
          <p:nvPr>
            <p:ph type="body" idx="1"/>
          </p:nvPr>
        </p:nvSpPr>
        <p:spPr>
          <a:xfrm>
            <a:off x="381000" y="1143000"/>
            <a:ext cx="8458200" cy="5257800"/>
          </a:xfrm>
        </p:spPr>
        <p:txBody>
          <a:bodyPr/>
          <a:lstStyle/>
          <a:p>
            <a:pPr marL="0" indent="0" fontAlgn="auto">
              <a:spcAft>
                <a:spcPts val="0"/>
              </a:spcAft>
              <a:buNone/>
              <a:defRPr/>
            </a:pPr>
            <a:r>
              <a:rPr lang="en-US" sz="2400" b="1" dirty="0" smtClean="0"/>
              <a:t>Traditional view of maps:</a:t>
            </a:r>
          </a:p>
          <a:p>
            <a:pPr fontAlgn="auto">
              <a:spcAft>
                <a:spcPts val="0"/>
              </a:spcAft>
              <a:defRPr/>
            </a:pPr>
            <a:r>
              <a:rPr lang="en-US" sz="2400" b="1" dirty="0"/>
              <a:t>Civilizations worldwide have used maps throughout </a:t>
            </a:r>
            <a:r>
              <a:rPr lang="en-US" sz="2400" b="1" dirty="0" smtClean="0"/>
              <a:t>history</a:t>
            </a:r>
            <a:endParaRPr lang="en-US" sz="2400" b="1" dirty="0"/>
          </a:p>
          <a:p>
            <a:pPr fontAlgn="auto">
              <a:spcAft>
                <a:spcPts val="0"/>
              </a:spcAft>
              <a:defRPr/>
            </a:pPr>
            <a:r>
              <a:rPr lang="en-US" sz="2400" b="1" dirty="0" smtClean="0"/>
              <a:t>History of maps and cartography is important and fascinating</a:t>
            </a:r>
          </a:p>
          <a:p>
            <a:pPr fontAlgn="auto">
              <a:spcAft>
                <a:spcPts val="0"/>
              </a:spcAft>
              <a:defRPr/>
            </a:pPr>
            <a:r>
              <a:rPr lang="en-US" sz="2400" b="1" dirty="0" smtClean="0"/>
              <a:t>Maps are used in geography, navigation, engineering &amp; others</a:t>
            </a:r>
          </a:p>
          <a:p>
            <a:pPr marL="0" indent="0" fontAlgn="auto">
              <a:spcAft>
                <a:spcPts val="0"/>
              </a:spcAft>
              <a:buNone/>
              <a:defRPr/>
            </a:pPr>
            <a:r>
              <a:rPr lang="en-US" sz="2400" b="1" dirty="0" smtClean="0"/>
              <a:t>Impact of Digital Revolution:  </a:t>
            </a:r>
          </a:p>
          <a:p>
            <a:pPr fontAlgn="auto">
              <a:spcAft>
                <a:spcPts val="0"/>
              </a:spcAft>
              <a:defRPr/>
            </a:pPr>
            <a:r>
              <a:rPr lang="en-US" sz="2400" b="1" dirty="0" smtClean="0"/>
              <a:t>Spatial data are now digital and 3-D</a:t>
            </a:r>
          </a:p>
          <a:p>
            <a:pPr fontAlgn="auto">
              <a:spcAft>
                <a:spcPts val="0"/>
              </a:spcAft>
              <a:defRPr/>
            </a:pPr>
            <a:r>
              <a:rPr lang="en-US" sz="2400" b="1" dirty="0"/>
              <a:t>Abstract view of maps and 3-D data in award-winning paper </a:t>
            </a:r>
            <a:r>
              <a:rPr lang="en-US" sz="2400" b="1" dirty="0" smtClean="0"/>
              <a:t>–</a:t>
            </a:r>
          </a:p>
          <a:p>
            <a:pPr marL="0" indent="0" fontAlgn="auto">
              <a:spcAft>
                <a:spcPts val="0"/>
              </a:spcAft>
              <a:buNone/>
              <a:defRPr/>
            </a:pPr>
            <a:r>
              <a:rPr lang="en-US" sz="2400" b="1" dirty="0"/>
              <a:t>	</a:t>
            </a:r>
            <a:r>
              <a:rPr lang="en-US" sz="2400" b="1" dirty="0" smtClean="0">
                <a:hlinkClick r:id="rId2"/>
              </a:rPr>
              <a:t>http://www.globalcogo.com/setepaper.pdf</a:t>
            </a:r>
            <a:r>
              <a:rPr lang="en-US" sz="2400" b="1" dirty="0" smtClean="0"/>
              <a:t> </a:t>
            </a:r>
          </a:p>
          <a:p>
            <a:pPr fontAlgn="auto">
              <a:spcAft>
                <a:spcPts val="0"/>
              </a:spcAft>
              <a:defRPr/>
            </a:pPr>
            <a:r>
              <a:rPr lang="en-US" sz="2400" b="1" dirty="0" smtClean="0"/>
              <a:t>Description of Global Spatial Data Model (GSDM) found at:</a:t>
            </a:r>
          </a:p>
          <a:p>
            <a:pPr marL="0" indent="0" fontAlgn="auto">
              <a:spcAft>
                <a:spcPts val="0"/>
              </a:spcAft>
              <a:buNone/>
              <a:defRPr/>
            </a:pPr>
            <a:r>
              <a:rPr lang="en-US" sz="2400" b="1" dirty="0"/>
              <a:t>	</a:t>
            </a:r>
            <a:r>
              <a:rPr lang="en-US" sz="2400" b="1" dirty="0" smtClean="0">
                <a:hlinkClick r:id="rId3"/>
              </a:rPr>
              <a:t>http://www.globalcogo.com/gsdm-eos.pdf</a:t>
            </a:r>
            <a:r>
              <a:rPr lang="en-US" sz="2400" b="1" dirty="0" smtClean="0"/>
              <a:t> </a:t>
            </a:r>
          </a:p>
          <a:p>
            <a:pPr fontAlgn="auto">
              <a:spcAft>
                <a:spcPts val="0"/>
              </a:spcAft>
              <a:defRPr/>
            </a:pPr>
            <a:r>
              <a:rPr lang="en-US" sz="2400" b="1" dirty="0" smtClean="0"/>
              <a:t>GSDM book describes opportunity to use a new bottle model to accommodate characteristics of 3-D digital spatial data</a:t>
            </a:r>
          </a:p>
          <a:p>
            <a:pPr fontAlgn="auto">
              <a:spcAft>
                <a:spcPts val="0"/>
              </a:spcAft>
              <a:defRPr/>
            </a:pPr>
            <a:endParaRPr lang="en-US" sz="2400" b="1" dirty="0" smtClean="0"/>
          </a:p>
          <a:p>
            <a:pPr fontAlgn="auto">
              <a:spcAft>
                <a:spcPts val="0"/>
              </a:spcAft>
              <a:defRPr/>
            </a:pPr>
            <a:endParaRPr lang="en-US" sz="2400" b="1" dirty="0" smtClean="0"/>
          </a:p>
        </p:txBody>
      </p:sp>
    </p:spTree>
    <p:extLst>
      <p:ext uri="{BB962C8B-B14F-4D97-AF65-F5344CB8AC3E}">
        <p14:creationId xmlns:p14="http://schemas.microsoft.com/office/powerpoint/2010/main" val="29336722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smtClean="0"/>
              <a:t>Joint NM APA-ASCE Fall Meeting – September 2015 </a:t>
            </a:r>
            <a:br>
              <a:rPr lang="en-US" sz="1600" b="1" dirty="0" smtClean="0"/>
            </a:br>
            <a:r>
              <a:rPr lang="en-US" sz="1600" b="1" dirty="0" smtClean="0"/>
              <a:t>Spatial Data Infrastructure  &amp; COGO Report Card - Burkholder</a:t>
            </a:r>
          </a:p>
        </p:txBody>
      </p:sp>
      <p:sp>
        <p:nvSpPr>
          <p:cNvPr id="4099" name="Rectangle 3"/>
          <p:cNvSpPr>
            <a:spLocks noGrp="1" noChangeArrowheads="1"/>
          </p:cNvSpPr>
          <p:nvPr>
            <p:ph type="body" idx="1"/>
          </p:nvPr>
        </p:nvSpPr>
        <p:spPr>
          <a:xfrm>
            <a:off x="381000" y="1143000"/>
            <a:ext cx="8458200" cy="5257800"/>
          </a:xfrm>
        </p:spPr>
        <p:txBody>
          <a:bodyPr/>
          <a:lstStyle/>
          <a:p>
            <a:pPr marL="0" indent="0" fontAlgn="auto">
              <a:spcAft>
                <a:spcPts val="0"/>
              </a:spcAft>
              <a:buNone/>
              <a:defRPr/>
            </a:pPr>
            <a:r>
              <a:rPr lang="en-US" sz="2400" b="1" dirty="0" smtClean="0"/>
              <a:t>Local/Regional Examples:</a:t>
            </a:r>
          </a:p>
          <a:p>
            <a:pPr fontAlgn="auto">
              <a:spcAft>
                <a:spcPts val="0"/>
              </a:spcAft>
              <a:defRPr/>
            </a:pPr>
            <a:r>
              <a:rPr lang="en-US" sz="2400" b="1" dirty="0" smtClean="0"/>
              <a:t>City of Las Cruces and Dona Ana County development of VRS</a:t>
            </a:r>
          </a:p>
          <a:p>
            <a:pPr fontAlgn="auto">
              <a:spcAft>
                <a:spcPts val="0"/>
              </a:spcAft>
              <a:defRPr/>
            </a:pPr>
            <a:r>
              <a:rPr lang="en-US" sz="2400" b="1" dirty="0" smtClean="0"/>
              <a:t>Union Pacific Intermodal Rail Yard Project – private capital</a:t>
            </a:r>
          </a:p>
          <a:p>
            <a:pPr fontAlgn="auto">
              <a:spcAft>
                <a:spcPts val="0"/>
              </a:spcAft>
              <a:defRPr/>
            </a:pPr>
            <a:r>
              <a:rPr lang="en-US" sz="2400" b="1" dirty="0" smtClean="0"/>
              <a:t>Space Port – public funds</a:t>
            </a:r>
          </a:p>
          <a:p>
            <a:pPr fontAlgn="auto">
              <a:spcAft>
                <a:spcPts val="0"/>
              </a:spcAft>
              <a:defRPr/>
            </a:pPr>
            <a:r>
              <a:rPr lang="en-US" sz="2400" b="1" dirty="0" smtClean="0"/>
              <a:t>Supreme Court mandated Rio Grande boundary NM &amp; Texas</a:t>
            </a:r>
          </a:p>
          <a:p>
            <a:pPr marL="0" indent="0" fontAlgn="auto">
              <a:spcAft>
                <a:spcPts val="0"/>
              </a:spcAft>
              <a:buNone/>
              <a:defRPr/>
            </a:pPr>
            <a:r>
              <a:rPr lang="en-US" sz="2400" b="1" dirty="0"/>
              <a:t> </a:t>
            </a:r>
            <a:r>
              <a:rPr lang="en-US" sz="2400" b="1" dirty="0" smtClean="0"/>
              <a:t>     (Esoteric/forward looking, </a:t>
            </a:r>
            <a:r>
              <a:rPr lang="en-US" sz="2400" b="1" dirty="0" smtClean="0">
                <a:hlinkClick r:id="rId2"/>
              </a:rPr>
              <a:t>www.globalcogo.com/TX-NM.pdf</a:t>
            </a:r>
            <a:r>
              <a:rPr lang="en-US" sz="2400" b="1" dirty="0" smtClean="0"/>
              <a:t>) </a:t>
            </a:r>
          </a:p>
          <a:p>
            <a:pPr marL="0" indent="0" fontAlgn="auto">
              <a:spcAft>
                <a:spcPts val="0"/>
              </a:spcAft>
              <a:buNone/>
              <a:defRPr/>
            </a:pPr>
            <a:r>
              <a:rPr lang="en-US" sz="2400" b="1" dirty="0" smtClean="0"/>
              <a:t>Global/National Examples:</a:t>
            </a:r>
          </a:p>
          <a:p>
            <a:pPr fontAlgn="auto">
              <a:spcAft>
                <a:spcPts val="0"/>
              </a:spcAft>
              <a:defRPr/>
            </a:pPr>
            <a:r>
              <a:rPr lang="en-US" sz="2400" b="1" dirty="0" smtClean="0"/>
              <a:t>Google Earth and Google Maps</a:t>
            </a:r>
          </a:p>
          <a:p>
            <a:pPr fontAlgn="auto">
              <a:spcAft>
                <a:spcPts val="0"/>
              </a:spcAft>
              <a:defRPr/>
            </a:pPr>
            <a:r>
              <a:rPr lang="en-US" sz="2400" b="1" dirty="0" smtClean="0"/>
              <a:t>Geodetic control – National Spatial Reference System (NSRS)</a:t>
            </a:r>
          </a:p>
          <a:p>
            <a:pPr fontAlgn="auto">
              <a:spcAft>
                <a:spcPts val="0"/>
              </a:spcAft>
              <a:defRPr/>
            </a:pPr>
            <a:r>
              <a:rPr lang="en-US" sz="2400" b="1" dirty="0" smtClean="0"/>
              <a:t>Geographic Coordinate Data Base (BLM Cadastral Framework)</a:t>
            </a:r>
          </a:p>
          <a:p>
            <a:pPr fontAlgn="auto">
              <a:spcAft>
                <a:spcPts val="0"/>
              </a:spcAft>
              <a:defRPr/>
            </a:pPr>
            <a:r>
              <a:rPr lang="en-US" sz="2400" b="1" dirty="0" smtClean="0"/>
              <a:t>Intelligent transportation systems</a:t>
            </a:r>
          </a:p>
          <a:p>
            <a:pPr fontAlgn="auto">
              <a:spcAft>
                <a:spcPts val="0"/>
              </a:spcAft>
              <a:defRPr/>
            </a:pPr>
            <a:r>
              <a:rPr lang="en-US" sz="2400" b="1" dirty="0" smtClean="0"/>
              <a:t>FAA administration of airspace for UAS (drones)</a:t>
            </a:r>
          </a:p>
          <a:p>
            <a:pPr fontAlgn="auto">
              <a:spcAft>
                <a:spcPts val="0"/>
              </a:spcAft>
              <a:defRPr/>
            </a:pPr>
            <a:endParaRPr lang="en-US" sz="2400" b="1" dirty="0" smtClean="0"/>
          </a:p>
          <a:p>
            <a:pPr fontAlgn="auto">
              <a:spcAft>
                <a:spcPts val="0"/>
              </a:spcAft>
              <a:defRPr/>
            </a:pPr>
            <a:endParaRPr lang="en-US" sz="2400" b="1" dirty="0"/>
          </a:p>
          <a:p>
            <a:pPr marL="0" indent="0" fontAlgn="auto">
              <a:spcAft>
                <a:spcPts val="0"/>
              </a:spcAft>
              <a:buNone/>
              <a:defRPr/>
            </a:pPr>
            <a:endParaRPr lang="en-US" sz="2400" b="1" dirty="0" smtClean="0"/>
          </a:p>
          <a:p>
            <a:pPr fontAlgn="auto">
              <a:spcAft>
                <a:spcPts val="0"/>
              </a:spcAft>
              <a:defRPr/>
            </a:pPr>
            <a:endParaRPr lang="en-US" sz="2400" b="1" dirty="0" smtClean="0"/>
          </a:p>
          <a:p>
            <a:pPr fontAlgn="auto">
              <a:spcAft>
                <a:spcPts val="0"/>
              </a:spcAft>
              <a:defRPr/>
            </a:pPr>
            <a:endParaRPr lang="en-US" sz="2400" b="1" dirty="0" smtClean="0"/>
          </a:p>
        </p:txBody>
      </p:sp>
    </p:spTree>
    <p:extLst>
      <p:ext uri="{BB962C8B-B14F-4D97-AF65-F5344CB8AC3E}">
        <p14:creationId xmlns:p14="http://schemas.microsoft.com/office/powerpoint/2010/main" val="40123266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smtClean="0"/>
              <a:t>Joint NM APA-ASCE Fall Meeting – September 2015</a:t>
            </a:r>
            <a:br>
              <a:rPr lang="en-US" sz="1600" b="1" dirty="0" smtClean="0"/>
            </a:br>
            <a:r>
              <a:rPr lang="en-US" sz="1600" b="1" dirty="0" smtClean="0"/>
              <a:t>Spatial Data Infrastructure &amp; COGO Report Card - Burkholder</a:t>
            </a:r>
          </a:p>
        </p:txBody>
      </p:sp>
      <p:sp>
        <p:nvSpPr>
          <p:cNvPr id="4099" name="Rectangle 3"/>
          <p:cNvSpPr>
            <a:spLocks noGrp="1" noChangeArrowheads="1"/>
          </p:cNvSpPr>
          <p:nvPr>
            <p:ph type="body" idx="1"/>
          </p:nvPr>
        </p:nvSpPr>
        <p:spPr>
          <a:xfrm>
            <a:off x="228600" y="1295400"/>
            <a:ext cx="8915400" cy="5257800"/>
          </a:xfrm>
        </p:spPr>
        <p:txBody>
          <a:bodyPr/>
          <a:lstStyle/>
          <a:p>
            <a:pPr marL="0" indent="0" fontAlgn="auto">
              <a:spcAft>
                <a:spcPts val="0"/>
              </a:spcAft>
              <a:buNone/>
              <a:defRPr/>
            </a:pPr>
            <a:r>
              <a:rPr lang="en-US" sz="2400" b="1" dirty="0" smtClean="0"/>
              <a:t>Synergistic benefits supported by reliable Spatial Data Infrastructure</a:t>
            </a:r>
          </a:p>
          <a:p>
            <a:pPr fontAlgn="auto">
              <a:spcAft>
                <a:spcPts val="0"/>
              </a:spcAft>
              <a:defRPr/>
            </a:pPr>
            <a:r>
              <a:rPr lang="en-US" sz="2400" b="1" dirty="0" smtClean="0"/>
              <a:t>Land use planning is based on valid data and good assumptions</a:t>
            </a:r>
          </a:p>
          <a:p>
            <a:pPr marL="0" indent="0" fontAlgn="auto">
              <a:spcAft>
                <a:spcPts val="0"/>
              </a:spcAft>
              <a:buNone/>
              <a:defRPr/>
            </a:pPr>
            <a:r>
              <a:rPr lang="en-US" sz="2400" b="1" dirty="0" smtClean="0"/>
              <a:t>      - Demographics, where people live &amp; anticipated mobility</a:t>
            </a:r>
          </a:p>
          <a:p>
            <a:pPr marL="0" indent="0" fontAlgn="auto">
              <a:spcAft>
                <a:spcPts val="0"/>
              </a:spcAft>
              <a:buNone/>
              <a:defRPr/>
            </a:pPr>
            <a:r>
              <a:rPr lang="en-US" sz="2400" b="1" dirty="0"/>
              <a:t> </a:t>
            </a:r>
            <a:r>
              <a:rPr lang="en-US" sz="2400" b="1" dirty="0" smtClean="0"/>
              <a:t>     - Transportation – modes, systems, facilities</a:t>
            </a:r>
          </a:p>
          <a:p>
            <a:pPr marL="0" indent="0" fontAlgn="auto">
              <a:spcAft>
                <a:spcPts val="0"/>
              </a:spcAft>
              <a:buNone/>
              <a:defRPr/>
            </a:pPr>
            <a:r>
              <a:rPr lang="en-US" sz="2400" b="1" dirty="0"/>
              <a:t> </a:t>
            </a:r>
            <a:r>
              <a:rPr lang="en-US" sz="2400" b="1" dirty="0" smtClean="0"/>
              <a:t>     - Economic and social activities supporting quality of life</a:t>
            </a:r>
          </a:p>
          <a:p>
            <a:pPr marL="0" indent="0" fontAlgn="auto">
              <a:spcAft>
                <a:spcPts val="0"/>
              </a:spcAft>
              <a:buNone/>
              <a:defRPr/>
            </a:pPr>
            <a:r>
              <a:rPr lang="en-US" sz="2400" b="1" dirty="0"/>
              <a:t> </a:t>
            </a:r>
            <a:r>
              <a:rPr lang="en-US" sz="2400" b="1" dirty="0" smtClean="0"/>
              <a:t>     - Natural resources and movement of goods/services</a:t>
            </a:r>
          </a:p>
          <a:p>
            <a:pPr fontAlgn="auto">
              <a:spcAft>
                <a:spcPts val="0"/>
              </a:spcAft>
              <a:defRPr/>
            </a:pPr>
            <a:r>
              <a:rPr lang="en-US" sz="2400" b="1" dirty="0" smtClean="0"/>
              <a:t>Facilities are built on reliable information &amp; well-designed plans</a:t>
            </a:r>
          </a:p>
          <a:p>
            <a:pPr marL="0" indent="0" fontAlgn="auto">
              <a:spcAft>
                <a:spcPts val="0"/>
              </a:spcAft>
              <a:buNone/>
              <a:defRPr/>
            </a:pPr>
            <a:r>
              <a:rPr lang="en-US" sz="2400" b="1" dirty="0"/>
              <a:t> </a:t>
            </a:r>
            <a:r>
              <a:rPr lang="en-US" sz="2400" b="1" dirty="0" smtClean="0"/>
              <a:t>     - Base maps are essential. Retrofitting is costly &amp; inefficient </a:t>
            </a:r>
          </a:p>
          <a:p>
            <a:pPr marL="0" indent="0" fontAlgn="auto">
              <a:spcAft>
                <a:spcPts val="0"/>
              </a:spcAft>
              <a:buNone/>
              <a:defRPr/>
            </a:pPr>
            <a:r>
              <a:rPr lang="en-US" sz="2400" b="1" dirty="0"/>
              <a:t> </a:t>
            </a:r>
            <a:r>
              <a:rPr lang="en-US" sz="2400" b="1" dirty="0" smtClean="0"/>
              <a:t>     - Conflicts of use and costly delays need to be avoided</a:t>
            </a:r>
          </a:p>
          <a:p>
            <a:pPr marL="0" indent="0" fontAlgn="auto">
              <a:spcAft>
                <a:spcPts val="0"/>
              </a:spcAft>
              <a:buNone/>
              <a:defRPr/>
            </a:pPr>
            <a:r>
              <a:rPr lang="en-US" sz="2400" b="1" dirty="0"/>
              <a:t> </a:t>
            </a:r>
            <a:r>
              <a:rPr lang="en-US" sz="2400" b="1" dirty="0" smtClean="0"/>
              <a:t>     - Mixing datums and/or units is bane of project management </a:t>
            </a:r>
          </a:p>
          <a:p>
            <a:pPr marL="0" indent="0" fontAlgn="auto">
              <a:spcAft>
                <a:spcPts val="0"/>
              </a:spcAft>
              <a:buNone/>
              <a:defRPr/>
            </a:pPr>
            <a:r>
              <a:rPr lang="en-US" sz="2400" b="1" dirty="0"/>
              <a:t> </a:t>
            </a:r>
            <a:r>
              <a:rPr lang="en-US" sz="2400" b="1" dirty="0" smtClean="0"/>
              <a:t>     - What makes location information lose its value? </a:t>
            </a:r>
            <a:endParaRPr lang="en-US" sz="2400" b="1" dirty="0"/>
          </a:p>
        </p:txBody>
      </p:sp>
    </p:spTree>
    <p:extLst>
      <p:ext uri="{BB962C8B-B14F-4D97-AF65-F5344CB8AC3E}">
        <p14:creationId xmlns:p14="http://schemas.microsoft.com/office/powerpoint/2010/main" val="23998461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smtClean="0"/>
              <a:t>Joint NM APA-ASCE Fall Meeting – September 2015</a:t>
            </a:r>
            <a:br>
              <a:rPr lang="en-US" sz="1600" b="1" dirty="0" smtClean="0"/>
            </a:br>
            <a:r>
              <a:rPr lang="en-US" sz="1600" b="1" dirty="0" smtClean="0"/>
              <a:t>Spatial Data Infrastructure &amp; COGO Report Card - Burkholder</a:t>
            </a:r>
          </a:p>
        </p:txBody>
      </p:sp>
      <p:sp>
        <p:nvSpPr>
          <p:cNvPr id="4099" name="Rectangle 3"/>
          <p:cNvSpPr>
            <a:spLocks noGrp="1" noChangeArrowheads="1"/>
          </p:cNvSpPr>
          <p:nvPr>
            <p:ph type="body" idx="1"/>
          </p:nvPr>
        </p:nvSpPr>
        <p:spPr>
          <a:xfrm>
            <a:off x="228600" y="1295400"/>
            <a:ext cx="8915400" cy="5257800"/>
          </a:xfrm>
        </p:spPr>
        <p:txBody>
          <a:bodyPr/>
          <a:lstStyle/>
          <a:p>
            <a:pPr marL="0" indent="0" fontAlgn="auto">
              <a:spcAft>
                <a:spcPts val="0"/>
              </a:spcAft>
              <a:buNone/>
              <a:defRPr/>
            </a:pPr>
            <a:r>
              <a:rPr lang="en-US" sz="2400" b="1" dirty="0" smtClean="0"/>
              <a:t>Synergistic benefits – continued:</a:t>
            </a:r>
          </a:p>
          <a:p>
            <a:pPr marL="0" indent="0" fontAlgn="auto">
              <a:spcAft>
                <a:spcPts val="0"/>
              </a:spcAft>
              <a:buNone/>
              <a:defRPr/>
            </a:pPr>
            <a:r>
              <a:rPr lang="en-US" sz="2400" b="1" dirty="0" smtClean="0"/>
              <a:t>Operation and maintenance of constructed facility  (life cycle)</a:t>
            </a:r>
          </a:p>
          <a:p>
            <a:pPr fontAlgn="auto">
              <a:spcAft>
                <a:spcPts val="0"/>
              </a:spcAft>
              <a:defRPr/>
            </a:pPr>
            <a:r>
              <a:rPr lang="en-US" sz="2400" b="1" dirty="0" smtClean="0"/>
              <a:t>As-built data becomes more critical as time moves on</a:t>
            </a:r>
          </a:p>
          <a:p>
            <a:pPr marL="0" indent="0" fontAlgn="auto">
              <a:spcAft>
                <a:spcPts val="0"/>
              </a:spcAft>
              <a:buNone/>
              <a:defRPr/>
            </a:pPr>
            <a:r>
              <a:rPr lang="en-US" sz="2400" b="1" dirty="0"/>
              <a:t> </a:t>
            </a:r>
            <a:r>
              <a:rPr lang="en-US" sz="2400" b="1" dirty="0" smtClean="0"/>
              <a:t>     - Where is the buried pipe?</a:t>
            </a:r>
          </a:p>
          <a:p>
            <a:pPr marL="0" indent="0" fontAlgn="auto">
              <a:spcAft>
                <a:spcPts val="0"/>
              </a:spcAft>
              <a:buNone/>
              <a:defRPr/>
            </a:pPr>
            <a:r>
              <a:rPr lang="en-US" sz="2400" b="1" dirty="0"/>
              <a:t> </a:t>
            </a:r>
            <a:r>
              <a:rPr lang="en-US" sz="2400" b="1" dirty="0" smtClean="0"/>
              <a:t>     - Is there a conflict between water lines, gas lines, &amp; sewer pipes?</a:t>
            </a:r>
          </a:p>
          <a:p>
            <a:pPr fontAlgn="auto">
              <a:spcAft>
                <a:spcPts val="0"/>
              </a:spcAft>
              <a:defRPr/>
            </a:pPr>
            <a:r>
              <a:rPr lang="en-US" sz="2400" b="1" dirty="0" smtClean="0"/>
              <a:t>Inventory of cracks in highway pavement, size and location.</a:t>
            </a:r>
          </a:p>
          <a:p>
            <a:pPr marL="0" indent="0" fontAlgn="auto">
              <a:spcAft>
                <a:spcPts val="0"/>
              </a:spcAft>
              <a:buNone/>
              <a:defRPr/>
            </a:pPr>
            <a:r>
              <a:rPr lang="en-US" sz="2400" b="1" dirty="0"/>
              <a:t> </a:t>
            </a:r>
            <a:r>
              <a:rPr lang="en-US" sz="2400" b="1" dirty="0" smtClean="0"/>
              <a:t>     - Mobile mapping at “highway” speeds</a:t>
            </a:r>
          </a:p>
          <a:p>
            <a:pPr marL="0" indent="0" fontAlgn="auto">
              <a:spcAft>
                <a:spcPts val="0"/>
              </a:spcAft>
              <a:buNone/>
              <a:defRPr/>
            </a:pPr>
            <a:r>
              <a:rPr lang="en-US" sz="2400" b="1" dirty="0"/>
              <a:t> </a:t>
            </a:r>
            <a:r>
              <a:rPr lang="en-US" sz="2400" b="1" dirty="0" smtClean="0"/>
              <a:t>     - Compatibility with other features (signage/safety) &amp; data bases</a:t>
            </a:r>
          </a:p>
          <a:p>
            <a:pPr marL="0" indent="0" fontAlgn="auto">
              <a:spcAft>
                <a:spcPts val="0"/>
              </a:spcAft>
              <a:buNone/>
              <a:defRPr/>
            </a:pPr>
            <a:r>
              <a:rPr lang="en-US" sz="2400" b="1" dirty="0"/>
              <a:t> </a:t>
            </a:r>
            <a:r>
              <a:rPr lang="en-US" sz="2400" b="1" dirty="0" smtClean="0"/>
              <a:t>     - Bridge defects – where on structure and where in “system</a:t>
            </a:r>
          </a:p>
          <a:p>
            <a:pPr fontAlgn="auto">
              <a:spcAft>
                <a:spcPts val="0"/>
              </a:spcAft>
              <a:defRPr/>
            </a:pPr>
            <a:r>
              <a:rPr lang="en-US" sz="2400" b="1" dirty="0" smtClean="0"/>
              <a:t>What about monitoring movement of dams and levies?</a:t>
            </a:r>
          </a:p>
          <a:p>
            <a:pPr marL="0" indent="0" fontAlgn="auto">
              <a:spcAft>
                <a:spcPts val="0"/>
              </a:spcAft>
              <a:buNone/>
              <a:defRPr/>
            </a:pPr>
            <a:r>
              <a:rPr lang="en-US" sz="2400" b="1" dirty="0" smtClean="0"/>
              <a:t>      - At what point is “project” reference system needed?</a:t>
            </a:r>
          </a:p>
          <a:p>
            <a:pPr marL="0" indent="0" fontAlgn="auto">
              <a:spcAft>
                <a:spcPts val="0"/>
              </a:spcAft>
              <a:buNone/>
              <a:defRPr/>
            </a:pPr>
            <a:r>
              <a:rPr lang="en-US" sz="2400" b="1" dirty="0"/>
              <a:t> </a:t>
            </a:r>
            <a:r>
              <a:rPr lang="en-US" sz="2400" b="1" dirty="0" smtClean="0"/>
              <a:t>     - Concepts of “absolute” and “relative” related to accuracy</a:t>
            </a:r>
            <a:endParaRPr lang="en-US" sz="2400" b="1" dirty="0"/>
          </a:p>
        </p:txBody>
      </p:sp>
    </p:spTree>
    <p:extLst>
      <p:ext uri="{BB962C8B-B14F-4D97-AF65-F5344CB8AC3E}">
        <p14:creationId xmlns:p14="http://schemas.microsoft.com/office/powerpoint/2010/main" val="2586534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smtClean="0"/>
              <a:t>Joint NM APA-ASCE Fall Meeting – September 2015</a:t>
            </a:r>
            <a:br>
              <a:rPr lang="en-US" sz="1600" b="1" dirty="0" smtClean="0"/>
            </a:br>
            <a:r>
              <a:rPr lang="en-US" sz="1600" b="1" dirty="0" smtClean="0"/>
              <a:t>Spatial Data Infrastructure &amp; COGO Report Card - Burkholder</a:t>
            </a:r>
          </a:p>
        </p:txBody>
      </p:sp>
      <p:sp>
        <p:nvSpPr>
          <p:cNvPr id="4099" name="Rectangle 3"/>
          <p:cNvSpPr>
            <a:spLocks noGrp="1" noChangeArrowheads="1"/>
          </p:cNvSpPr>
          <p:nvPr>
            <p:ph type="body" idx="1"/>
          </p:nvPr>
        </p:nvSpPr>
        <p:spPr>
          <a:xfrm>
            <a:off x="228600" y="1295400"/>
            <a:ext cx="8915400" cy="5257800"/>
          </a:xfrm>
        </p:spPr>
        <p:txBody>
          <a:bodyPr/>
          <a:lstStyle/>
          <a:p>
            <a:pPr marL="0" indent="0" fontAlgn="auto">
              <a:spcAft>
                <a:spcPts val="0"/>
              </a:spcAft>
              <a:buNone/>
              <a:defRPr/>
            </a:pPr>
            <a:r>
              <a:rPr lang="en-US" sz="2400" b="1" dirty="0" smtClean="0"/>
              <a:t>View of the future – GSDM supports comprehensive vision:</a:t>
            </a:r>
          </a:p>
          <a:p>
            <a:pPr fontAlgn="auto">
              <a:spcAft>
                <a:spcPts val="0"/>
              </a:spcAft>
              <a:defRPr/>
            </a:pPr>
            <a:r>
              <a:rPr lang="en-US" sz="2400" b="1" dirty="0" smtClean="0"/>
              <a:t>One system of proven geometry equations worldwide</a:t>
            </a:r>
          </a:p>
          <a:p>
            <a:pPr fontAlgn="auto">
              <a:spcAft>
                <a:spcPts val="0"/>
              </a:spcAft>
              <a:defRPr/>
            </a:pPr>
            <a:r>
              <a:rPr lang="en-US" sz="2400" b="1" dirty="0" smtClean="0"/>
              <a:t>Rules of solid geometry utilizing rectangular coordinates</a:t>
            </a:r>
          </a:p>
          <a:p>
            <a:pPr fontAlgn="auto">
              <a:spcAft>
                <a:spcPts val="0"/>
              </a:spcAft>
              <a:defRPr/>
            </a:pPr>
            <a:r>
              <a:rPr lang="en-US" sz="2400" b="1" dirty="0" smtClean="0"/>
              <a:t>Vector algebra &amp; matrices (not </a:t>
            </a:r>
            <a:r>
              <a:rPr lang="en-US" sz="2400" b="1" dirty="0" err="1" smtClean="0"/>
              <a:t>req’d</a:t>
            </a:r>
            <a:r>
              <a:rPr lang="en-US" sz="2400" b="1" dirty="0" smtClean="0"/>
              <a:t> but) enhance computations</a:t>
            </a:r>
          </a:p>
          <a:p>
            <a:pPr fontAlgn="auto">
              <a:spcAft>
                <a:spcPts val="0"/>
              </a:spcAft>
              <a:defRPr/>
            </a:pPr>
            <a:r>
              <a:rPr lang="en-US" sz="2400" b="1" dirty="0" smtClean="0"/>
              <a:t>Standard deviation of computed quantities readily available</a:t>
            </a:r>
          </a:p>
          <a:p>
            <a:pPr fontAlgn="auto">
              <a:spcAft>
                <a:spcPts val="0"/>
              </a:spcAft>
              <a:defRPr/>
            </a:pPr>
            <a:r>
              <a:rPr lang="en-US" sz="2400" b="1" dirty="0" smtClean="0"/>
              <a:t>In local applications, no zone constants or projection parameters</a:t>
            </a:r>
          </a:p>
          <a:p>
            <a:pPr fontAlgn="auto">
              <a:spcAft>
                <a:spcPts val="0"/>
              </a:spcAft>
              <a:defRPr/>
            </a:pPr>
            <a:r>
              <a:rPr lang="en-US" sz="2400" b="1" dirty="0" smtClean="0"/>
              <a:t>Grid/ground distortion avoided, no elevation factors are needed</a:t>
            </a:r>
          </a:p>
          <a:p>
            <a:pPr fontAlgn="auto">
              <a:spcAft>
                <a:spcPts val="0"/>
              </a:spcAft>
              <a:defRPr/>
            </a:pPr>
            <a:r>
              <a:rPr lang="en-US" sz="2400" b="1" dirty="0" smtClean="0"/>
              <a:t>“Flat-earth” computations directly provide </a:t>
            </a:r>
          </a:p>
          <a:p>
            <a:pPr marL="0" indent="0" fontAlgn="auto">
              <a:spcAft>
                <a:spcPts val="0"/>
              </a:spcAft>
              <a:buNone/>
              <a:defRPr/>
            </a:pPr>
            <a:r>
              <a:rPr lang="en-US" sz="2400" b="1" dirty="0"/>
              <a:t> </a:t>
            </a:r>
            <a:r>
              <a:rPr lang="en-US" sz="2400" b="1" dirty="0" smtClean="0"/>
              <a:t>       - Local tangent plane horizontal distances</a:t>
            </a:r>
          </a:p>
          <a:p>
            <a:pPr marL="0" indent="0" fontAlgn="auto">
              <a:spcAft>
                <a:spcPts val="0"/>
              </a:spcAft>
              <a:buNone/>
              <a:defRPr/>
            </a:pPr>
            <a:r>
              <a:rPr lang="en-US" sz="2400" b="1" dirty="0"/>
              <a:t> </a:t>
            </a:r>
            <a:r>
              <a:rPr lang="en-US" sz="2400" b="1" dirty="0" smtClean="0"/>
              <a:t>       - Bearings/azimuths related to true north</a:t>
            </a:r>
          </a:p>
          <a:p>
            <a:pPr fontAlgn="auto">
              <a:spcAft>
                <a:spcPts val="0"/>
              </a:spcAft>
              <a:defRPr/>
            </a:pPr>
            <a:r>
              <a:rPr lang="en-US" sz="2400" b="1" dirty="0" smtClean="0"/>
              <a:t>Geodetic quantities remain valid and can be used</a:t>
            </a:r>
          </a:p>
          <a:p>
            <a:pPr marL="0" indent="0" fontAlgn="auto">
              <a:spcAft>
                <a:spcPts val="0"/>
              </a:spcAft>
              <a:buNone/>
              <a:defRPr/>
            </a:pPr>
            <a:endParaRPr lang="en-US" sz="2400" b="1" dirty="0"/>
          </a:p>
          <a:p>
            <a:pPr marL="0" indent="0" fontAlgn="auto">
              <a:spcAft>
                <a:spcPts val="0"/>
              </a:spcAft>
              <a:buNone/>
              <a:defRPr/>
            </a:pPr>
            <a:endParaRPr lang="en-US" sz="2400" b="1" dirty="0"/>
          </a:p>
        </p:txBody>
      </p:sp>
    </p:spTree>
    <p:extLst>
      <p:ext uri="{BB962C8B-B14F-4D97-AF65-F5344CB8AC3E}">
        <p14:creationId xmlns:p14="http://schemas.microsoft.com/office/powerpoint/2010/main" val="23466903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smtClean="0"/>
              <a:t>Joint NM APA-ASCE Fall Meeting – September 2015</a:t>
            </a:r>
            <a:br>
              <a:rPr lang="en-US" sz="1600" b="1" dirty="0" smtClean="0"/>
            </a:br>
            <a:r>
              <a:rPr lang="en-US" sz="1600" b="1" dirty="0" smtClean="0"/>
              <a:t>Spatial Data Infrastructure &amp; COGO Report Card - Burkholder</a:t>
            </a:r>
          </a:p>
        </p:txBody>
      </p:sp>
      <p:sp>
        <p:nvSpPr>
          <p:cNvPr id="4099" name="Rectangle 3"/>
          <p:cNvSpPr>
            <a:spLocks noGrp="1" noChangeArrowheads="1"/>
          </p:cNvSpPr>
          <p:nvPr>
            <p:ph type="body" idx="1"/>
          </p:nvPr>
        </p:nvSpPr>
        <p:spPr>
          <a:xfrm>
            <a:off x="228600" y="1295400"/>
            <a:ext cx="8915400" cy="5257800"/>
          </a:xfrm>
        </p:spPr>
        <p:txBody>
          <a:bodyPr/>
          <a:lstStyle/>
          <a:p>
            <a:pPr marL="0" indent="0" fontAlgn="auto">
              <a:spcAft>
                <a:spcPts val="0"/>
              </a:spcAft>
              <a:buNone/>
              <a:defRPr/>
            </a:pPr>
            <a:r>
              <a:rPr lang="en-US" sz="2400" b="1" dirty="0" smtClean="0"/>
              <a:t>View of the future – GSDM supports comprehensive vision:</a:t>
            </a:r>
          </a:p>
          <a:p>
            <a:pPr fontAlgn="auto">
              <a:spcAft>
                <a:spcPts val="0"/>
              </a:spcAft>
              <a:defRPr/>
            </a:pPr>
            <a:r>
              <a:rPr lang="en-US" sz="2400" b="1" dirty="0" smtClean="0"/>
              <a:t>Issues of spatial data accuracy well supported by the GSDM</a:t>
            </a:r>
          </a:p>
          <a:p>
            <a:pPr marL="0" indent="0" fontAlgn="auto">
              <a:spcAft>
                <a:spcPts val="0"/>
              </a:spcAft>
              <a:buNone/>
              <a:defRPr/>
            </a:pPr>
            <a:r>
              <a:rPr lang="en-US" sz="2400" b="1" dirty="0"/>
              <a:t> </a:t>
            </a:r>
            <a:r>
              <a:rPr lang="en-US" sz="2400" b="1" dirty="0" smtClean="0"/>
              <a:t>       - Network accuracy associated with absolute positions</a:t>
            </a:r>
          </a:p>
          <a:p>
            <a:pPr marL="0" indent="0" fontAlgn="auto">
              <a:spcAft>
                <a:spcPts val="0"/>
              </a:spcAft>
              <a:buNone/>
              <a:defRPr/>
            </a:pPr>
            <a:r>
              <a:rPr lang="en-US" sz="2400" b="1" dirty="0"/>
              <a:t> </a:t>
            </a:r>
            <a:r>
              <a:rPr lang="en-US" sz="2400" b="1" dirty="0" smtClean="0"/>
              <a:t>       - Local accuracy associated with relative positions</a:t>
            </a:r>
          </a:p>
          <a:p>
            <a:pPr marL="0" indent="0" fontAlgn="auto">
              <a:spcAft>
                <a:spcPts val="0"/>
              </a:spcAft>
              <a:buNone/>
              <a:defRPr/>
            </a:pPr>
            <a:r>
              <a:rPr lang="en-US" sz="2400" b="1" dirty="0" smtClean="0"/>
              <a:t>          (Most spatial data applications rely on relative positions)</a:t>
            </a:r>
          </a:p>
          <a:p>
            <a:pPr fontAlgn="auto">
              <a:spcAft>
                <a:spcPts val="0"/>
              </a:spcAft>
              <a:defRPr/>
            </a:pPr>
            <a:r>
              <a:rPr lang="en-US" sz="2400" b="1" dirty="0" smtClean="0"/>
              <a:t>Ultimately, ellipsoid height will be used as third dimension</a:t>
            </a:r>
          </a:p>
          <a:p>
            <a:pPr marL="0" indent="0" fontAlgn="auto">
              <a:spcAft>
                <a:spcPts val="0"/>
              </a:spcAft>
              <a:buNone/>
              <a:defRPr/>
            </a:pPr>
            <a:r>
              <a:rPr lang="en-US" sz="2400" b="1" dirty="0"/>
              <a:t> </a:t>
            </a:r>
            <a:r>
              <a:rPr lang="en-US" sz="2400" b="1" dirty="0" smtClean="0"/>
              <a:t>      - Geoid modeling still legitimate but need will be reduced</a:t>
            </a:r>
          </a:p>
          <a:p>
            <a:pPr marL="0" indent="0" fontAlgn="auto">
              <a:spcAft>
                <a:spcPts val="0"/>
              </a:spcAft>
              <a:buNone/>
              <a:defRPr/>
            </a:pPr>
            <a:r>
              <a:rPr lang="en-US" sz="2400" b="1" dirty="0"/>
              <a:t> </a:t>
            </a:r>
            <a:r>
              <a:rPr lang="en-US" sz="2400" b="1" dirty="0" smtClean="0"/>
              <a:t>      - Current practice is backward to efficient spatial data modeling</a:t>
            </a:r>
          </a:p>
          <a:p>
            <a:pPr marL="0" indent="0" fontAlgn="auto">
              <a:spcAft>
                <a:spcPts val="0"/>
              </a:spcAft>
              <a:buNone/>
              <a:defRPr/>
            </a:pPr>
            <a:r>
              <a:rPr lang="en-US" sz="2400" b="1" dirty="0"/>
              <a:t> </a:t>
            </a:r>
            <a:r>
              <a:rPr lang="en-US" sz="2400" b="1" dirty="0" smtClean="0"/>
              <a:t>           </a:t>
            </a:r>
            <a:r>
              <a:rPr lang="en-US" sz="2400" b="1" dirty="0" err="1" smtClean="0"/>
              <a:t>i</a:t>
            </a:r>
            <a:r>
              <a:rPr lang="en-US" sz="2400" b="1" dirty="0" smtClean="0"/>
              <a:t>).   Example of equation of time</a:t>
            </a:r>
          </a:p>
          <a:p>
            <a:pPr marL="0" indent="0" fontAlgn="auto">
              <a:spcAft>
                <a:spcPts val="0"/>
              </a:spcAft>
              <a:buNone/>
              <a:defRPr/>
            </a:pPr>
            <a:r>
              <a:rPr lang="en-US" sz="2400" b="1" dirty="0"/>
              <a:t> </a:t>
            </a:r>
            <a:r>
              <a:rPr lang="en-US" sz="2400" b="1" dirty="0" smtClean="0"/>
              <a:t>           ii).  Example of polar motion</a:t>
            </a:r>
          </a:p>
          <a:p>
            <a:pPr marL="0" indent="0" fontAlgn="auto">
              <a:spcAft>
                <a:spcPts val="0"/>
              </a:spcAft>
              <a:buNone/>
              <a:defRPr/>
            </a:pPr>
            <a:r>
              <a:rPr lang="en-US" sz="2400" b="1" dirty="0"/>
              <a:t> </a:t>
            </a:r>
            <a:r>
              <a:rPr lang="en-US" sz="2400" b="1" dirty="0" smtClean="0"/>
              <a:t>           iii). Example of tuning a piano</a:t>
            </a:r>
            <a:endParaRPr lang="en-US" sz="2400" b="1" dirty="0"/>
          </a:p>
          <a:p>
            <a:pPr marL="0" indent="0" fontAlgn="auto">
              <a:spcAft>
                <a:spcPts val="0"/>
              </a:spcAft>
              <a:buNone/>
              <a:defRPr/>
            </a:pPr>
            <a:endParaRPr lang="en-US" sz="2400" b="1" dirty="0"/>
          </a:p>
        </p:txBody>
      </p:sp>
    </p:spTree>
    <p:extLst>
      <p:ext uri="{BB962C8B-B14F-4D97-AF65-F5344CB8AC3E}">
        <p14:creationId xmlns:p14="http://schemas.microsoft.com/office/powerpoint/2010/main" val="322683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smtClean="0"/>
              <a:t>Joint NM APA-ASCE Fall Meeting – September 2015</a:t>
            </a:r>
            <a:br>
              <a:rPr lang="en-US" sz="1600" b="1" dirty="0" smtClean="0"/>
            </a:br>
            <a:r>
              <a:rPr lang="en-US" sz="1600" b="1" dirty="0" smtClean="0"/>
              <a:t>Spatial Data Infrastructure &amp; COGO Report Card - Burkholder</a:t>
            </a:r>
          </a:p>
        </p:txBody>
      </p:sp>
      <p:sp>
        <p:nvSpPr>
          <p:cNvPr id="4099" name="Rectangle 3"/>
          <p:cNvSpPr>
            <a:spLocks noGrp="1" noChangeArrowheads="1"/>
          </p:cNvSpPr>
          <p:nvPr>
            <p:ph type="body" idx="1"/>
          </p:nvPr>
        </p:nvSpPr>
        <p:spPr>
          <a:xfrm>
            <a:off x="228600" y="1295400"/>
            <a:ext cx="8915400" cy="5257800"/>
          </a:xfrm>
        </p:spPr>
        <p:txBody>
          <a:bodyPr/>
          <a:lstStyle/>
          <a:p>
            <a:pPr marL="0" indent="0" fontAlgn="auto">
              <a:spcAft>
                <a:spcPts val="0"/>
              </a:spcAft>
              <a:buNone/>
              <a:defRPr/>
            </a:pPr>
            <a:r>
              <a:rPr lang="en-US" sz="2400" b="1" dirty="0" smtClean="0"/>
              <a:t>Motivation for using the GSDM should include:</a:t>
            </a:r>
          </a:p>
          <a:p>
            <a:pPr fontAlgn="auto">
              <a:spcAft>
                <a:spcPts val="0"/>
              </a:spcAft>
              <a:defRPr/>
            </a:pPr>
            <a:r>
              <a:rPr lang="en-US" sz="2400" b="1" dirty="0" smtClean="0"/>
              <a:t>Best model for a given application:</a:t>
            </a:r>
          </a:p>
          <a:p>
            <a:pPr marL="0" indent="0" fontAlgn="auto">
              <a:spcAft>
                <a:spcPts val="0"/>
              </a:spcAft>
              <a:buNone/>
              <a:defRPr/>
            </a:pPr>
            <a:r>
              <a:rPr lang="en-US" sz="2400" b="1" dirty="0" smtClean="0"/>
              <a:t>        - Data must not be distorted by the model</a:t>
            </a:r>
          </a:p>
          <a:p>
            <a:pPr marL="0" indent="0" fontAlgn="auto">
              <a:spcAft>
                <a:spcPts val="0"/>
              </a:spcAft>
              <a:buNone/>
              <a:defRPr/>
            </a:pPr>
            <a:r>
              <a:rPr lang="en-US" sz="2400" b="1" dirty="0"/>
              <a:t> </a:t>
            </a:r>
            <a:r>
              <a:rPr lang="en-US" sz="2400" b="1" dirty="0" smtClean="0"/>
              <a:t>       - Model should be both correct and simple to use</a:t>
            </a:r>
          </a:p>
          <a:p>
            <a:pPr fontAlgn="auto">
              <a:spcAft>
                <a:spcPts val="0"/>
              </a:spcAft>
              <a:defRPr/>
            </a:pPr>
            <a:r>
              <a:rPr lang="en-US" sz="2400" b="1" dirty="0" smtClean="0"/>
              <a:t>Stewardship of professional/educational efforts:</a:t>
            </a:r>
          </a:p>
          <a:p>
            <a:pPr marL="0" indent="0" fontAlgn="auto">
              <a:spcAft>
                <a:spcPts val="0"/>
              </a:spcAft>
              <a:buNone/>
              <a:defRPr/>
            </a:pPr>
            <a:r>
              <a:rPr lang="en-US" sz="2400" b="1" dirty="0"/>
              <a:t> </a:t>
            </a:r>
            <a:r>
              <a:rPr lang="en-US" sz="2400" b="1" dirty="0" smtClean="0"/>
              <a:t>       - High level geodesy and cartography still needed in research</a:t>
            </a:r>
          </a:p>
          <a:p>
            <a:pPr marL="0" indent="0" fontAlgn="auto">
              <a:spcAft>
                <a:spcPts val="0"/>
              </a:spcAft>
              <a:buNone/>
              <a:defRPr/>
            </a:pPr>
            <a:r>
              <a:rPr lang="en-US" sz="2400" b="1" dirty="0"/>
              <a:t> </a:t>
            </a:r>
            <a:r>
              <a:rPr lang="en-US" sz="2400" b="1" dirty="0" smtClean="0"/>
              <a:t>       - Flat-earth computations are sufficient for many applications</a:t>
            </a:r>
          </a:p>
          <a:p>
            <a:pPr fontAlgn="auto">
              <a:spcAft>
                <a:spcPts val="0"/>
              </a:spcAft>
              <a:defRPr/>
            </a:pPr>
            <a:r>
              <a:rPr lang="en-US" sz="2400" b="1" dirty="0" smtClean="0"/>
              <a:t>A common vision of technical application is warranted:</a:t>
            </a:r>
          </a:p>
          <a:p>
            <a:pPr marL="0" indent="0" fontAlgn="auto">
              <a:spcAft>
                <a:spcPts val="0"/>
              </a:spcAft>
              <a:buNone/>
              <a:defRPr/>
            </a:pPr>
            <a:r>
              <a:rPr lang="en-US" sz="2400" b="1" dirty="0"/>
              <a:t> </a:t>
            </a:r>
            <a:r>
              <a:rPr lang="en-US" sz="2400" b="1" dirty="0" smtClean="0"/>
              <a:t>       - Different talent/aptitude are appropriate at all levels</a:t>
            </a:r>
          </a:p>
          <a:p>
            <a:pPr marL="0" indent="0" fontAlgn="auto">
              <a:spcAft>
                <a:spcPts val="0"/>
              </a:spcAft>
              <a:buNone/>
              <a:defRPr/>
            </a:pPr>
            <a:r>
              <a:rPr lang="en-US" sz="2400" b="1" dirty="0"/>
              <a:t> </a:t>
            </a:r>
            <a:r>
              <a:rPr lang="en-US" sz="2400" b="1" dirty="0" smtClean="0"/>
              <a:t>       - Well-defined distinction between spatial and geospatial</a:t>
            </a:r>
          </a:p>
          <a:p>
            <a:pPr fontAlgn="auto">
              <a:spcAft>
                <a:spcPts val="0"/>
              </a:spcAft>
              <a:defRPr/>
            </a:pPr>
            <a:r>
              <a:rPr lang="en-US" sz="2400" b="1" dirty="0" smtClean="0"/>
              <a:t>Respect/recognition for those needing/using flat-earth math</a:t>
            </a:r>
          </a:p>
          <a:p>
            <a:pPr fontAlgn="auto">
              <a:spcAft>
                <a:spcPts val="0"/>
              </a:spcAft>
              <a:defRPr/>
            </a:pPr>
            <a:r>
              <a:rPr lang="en-US" sz="2400" b="1" dirty="0" smtClean="0"/>
              <a:t>Standards and specifications supported by GSDM at all levels </a:t>
            </a:r>
            <a:endParaRPr lang="en-US" sz="2400" b="1" dirty="0"/>
          </a:p>
        </p:txBody>
      </p:sp>
    </p:spTree>
    <p:extLst>
      <p:ext uri="{BB962C8B-B14F-4D97-AF65-F5344CB8AC3E}">
        <p14:creationId xmlns:p14="http://schemas.microsoft.com/office/powerpoint/2010/main" val="29739186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smtClean="0"/>
              <a:t>Joint NM APA-ASCE Fall Meeting – September 2015</a:t>
            </a:r>
            <a:br>
              <a:rPr lang="en-US" sz="1600" b="1" dirty="0" smtClean="0"/>
            </a:br>
            <a:r>
              <a:rPr lang="en-US" sz="1600" b="1" dirty="0" smtClean="0"/>
              <a:t>Spatial Data Infrastructure &amp; COGO Report Card - Burkholder</a:t>
            </a:r>
          </a:p>
        </p:txBody>
      </p:sp>
      <p:sp>
        <p:nvSpPr>
          <p:cNvPr id="4099" name="Rectangle 3"/>
          <p:cNvSpPr>
            <a:spLocks noGrp="1" noChangeArrowheads="1"/>
          </p:cNvSpPr>
          <p:nvPr>
            <p:ph type="body" idx="1"/>
          </p:nvPr>
        </p:nvSpPr>
        <p:spPr>
          <a:xfrm>
            <a:off x="228600" y="1295400"/>
            <a:ext cx="8915400" cy="5257800"/>
          </a:xfrm>
        </p:spPr>
        <p:txBody>
          <a:bodyPr/>
          <a:lstStyle/>
          <a:p>
            <a:pPr marL="0" indent="0" fontAlgn="auto">
              <a:spcAft>
                <a:spcPts val="0"/>
              </a:spcAft>
              <a:buNone/>
              <a:defRPr/>
            </a:pPr>
            <a:r>
              <a:rPr lang="en-US" sz="2400" b="1" dirty="0" smtClean="0"/>
              <a:t>Transition will not occur instantaneously but . . . .</a:t>
            </a:r>
          </a:p>
          <a:p>
            <a:pPr fontAlgn="auto">
              <a:spcAft>
                <a:spcPts val="0"/>
              </a:spcAft>
              <a:defRPr/>
            </a:pPr>
            <a:r>
              <a:rPr lang="en-US" sz="2400" b="1" dirty="0" smtClean="0"/>
              <a:t>Many knowledgeable professionals are already using 3-D</a:t>
            </a:r>
          </a:p>
          <a:p>
            <a:pPr fontAlgn="auto">
              <a:spcAft>
                <a:spcPts val="0"/>
              </a:spcAft>
              <a:defRPr/>
            </a:pPr>
            <a:r>
              <a:rPr lang="en-US" sz="2400" b="1" dirty="0" smtClean="0"/>
              <a:t>Standardization/operational efficiencies will drive the transition</a:t>
            </a:r>
          </a:p>
          <a:p>
            <a:pPr fontAlgn="auto">
              <a:spcAft>
                <a:spcPts val="0"/>
              </a:spcAft>
              <a:defRPr/>
            </a:pPr>
            <a:r>
              <a:rPr lang="en-US" sz="2400" b="1" dirty="0" smtClean="0"/>
              <a:t>Educational efforts can provide huge opportunities/benefits</a:t>
            </a:r>
          </a:p>
          <a:p>
            <a:pPr fontAlgn="auto">
              <a:spcAft>
                <a:spcPts val="0"/>
              </a:spcAft>
              <a:defRPr/>
            </a:pPr>
            <a:r>
              <a:rPr lang="en-US" sz="2400" b="1" dirty="0" smtClean="0"/>
              <a:t>Known obstacles include:</a:t>
            </a:r>
          </a:p>
          <a:p>
            <a:pPr marL="0" indent="0" fontAlgn="auto">
              <a:spcAft>
                <a:spcPts val="0"/>
              </a:spcAft>
              <a:buNone/>
              <a:defRPr/>
            </a:pPr>
            <a:r>
              <a:rPr lang="en-US" sz="2400" b="1" dirty="0" smtClean="0"/>
              <a:t>        - Proprietary considerations</a:t>
            </a:r>
          </a:p>
          <a:p>
            <a:pPr marL="0" indent="0" fontAlgn="auto">
              <a:spcAft>
                <a:spcPts val="0"/>
              </a:spcAft>
              <a:buNone/>
              <a:defRPr/>
            </a:pPr>
            <a:r>
              <a:rPr lang="en-US" sz="2400" b="1" dirty="0" smtClean="0"/>
              <a:t>        - Gate-keeper attitudes</a:t>
            </a:r>
          </a:p>
          <a:p>
            <a:pPr marL="0" indent="0" fontAlgn="auto">
              <a:spcAft>
                <a:spcPts val="0"/>
              </a:spcAft>
              <a:buNone/>
              <a:defRPr/>
            </a:pPr>
            <a:r>
              <a:rPr lang="en-US" sz="2400" b="1" dirty="0" smtClean="0"/>
              <a:t>        - Investments in the status quo</a:t>
            </a:r>
          </a:p>
          <a:p>
            <a:pPr marL="0" indent="0" fontAlgn="auto">
              <a:spcAft>
                <a:spcPts val="0"/>
              </a:spcAft>
              <a:buNone/>
              <a:defRPr/>
            </a:pPr>
            <a:r>
              <a:rPr lang="en-US" sz="2400" b="1" dirty="0"/>
              <a:t> </a:t>
            </a:r>
            <a:r>
              <a:rPr lang="en-US" sz="2400" b="1" dirty="0" smtClean="0"/>
              <a:t>       - Reluctance to have users “think for themselves”</a:t>
            </a:r>
          </a:p>
          <a:p>
            <a:pPr marL="0" indent="0" fontAlgn="auto">
              <a:spcAft>
                <a:spcPts val="0"/>
              </a:spcAft>
              <a:buNone/>
              <a:defRPr/>
            </a:pPr>
            <a:r>
              <a:rPr lang="en-US" sz="2400" b="1" dirty="0"/>
              <a:t> </a:t>
            </a:r>
            <a:r>
              <a:rPr lang="en-US" sz="2400" b="1" dirty="0" smtClean="0"/>
              <a:t>       - Temptation to “buy” solutions rather than to “own” them</a:t>
            </a:r>
          </a:p>
          <a:p>
            <a:pPr marL="0" indent="0" fontAlgn="auto">
              <a:spcAft>
                <a:spcPts val="0"/>
              </a:spcAft>
              <a:buNone/>
              <a:defRPr/>
            </a:pPr>
            <a:r>
              <a:rPr lang="en-US" b="1" dirty="0" smtClean="0"/>
              <a:t>The GSDM can help raise the Report Card grades!</a:t>
            </a:r>
            <a:endParaRPr lang="en-US" b="1" dirty="0"/>
          </a:p>
        </p:txBody>
      </p:sp>
    </p:spTree>
    <p:extLst>
      <p:ext uri="{BB962C8B-B14F-4D97-AF65-F5344CB8AC3E}">
        <p14:creationId xmlns:p14="http://schemas.microsoft.com/office/powerpoint/2010/main" val="39836079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884238"/>
          </a:xfrm>
        </p:spPr>
        <p:txBody>
          <a:bodyPr/>
          <a:lstStyle/>
          <a:p>
            <a:pPr eaLnBrk="1" hangingPunct="1"/>
            <a:r>
              <a:rPr lang="en-US" sz="1600" b="1" dirty="0" smtClean="0"/>
              <a:t>Joint NM APA-ASCE Fall Meeting – September 2015</a:t>
            </a:r>
            <a:br>
              <a:rPr lang="en-US" sz="1600" b="1" dirty="0" smtClean="0"/>
            </a:br>
            <a:r>
              <a:rPr lang="en-US" sz="1600" b="1" dirty="0" smtClean="0"/>
              <a:t>Spatial Data Infrastructure &amp; COGO Report Card - Burkholder</a:t>
            </a:r>
          </a:p>
        </p:txBody>
      </p:sp>
      <p:sp>
        <p:nvSpPr>
          <p:cNvPr id="4099" name="Rectangle 3"/>
          <p:cNvSpPr>
            <a:spLocks noGrp="1" noChangeArrowheads="1"/>
          </p:cNvSpPr>
          <p:nvPr>
            <p:ph type="body" idx="1"/>
          </p:nvPr>
        </p:nvSpPr>
        <p:spPr>
          <a:xfrm>
            <a:off x="457200" y="1295400"/>
            <a:ext cx="8534400" cy="5257800"/>
          </a:xfrm>
        </p:spPr>
        <p:txBody>
          <a:bodyPr/>
          <a:lstStyle/>
          <a:p>
            <a:pPr fontAlgn="auto">
              <a:spcAft>
                <a:spcPts val="0"/>
              </a:spcAft>
              <a:defRPr/>
            </a:pPr>
            <a:r>
              <a:rPr lang="en-US" sz="2400" b="1" dirty="0" smtClean="0"/>
              <a:t>Thank you for opportunity to participate!</a:t>
            </a:r>
          </a:p>
          <a:p>
            <a:pPr fontAlgn="auto">
              <a:spcAft>
                <a:spcPts val="0"/>
              </a:spcAft>
              <a:defRPr/>
            </a:pPr>
            <a:endParaRPr lang="en-US" sz="2400" b="1" dirty="0"/>
          </a:p>
          <a:p>
            <a:pPr fontAlgn="auto">
              <a:spcAft>
                <a:spcPts val="0"/>
              </a:spcAft>
              <a:defRPr/>
            </a:pPr>
            <a:r>
              <a:rPr lang="en-US" sz="2400" b="1" dirty="0" smtClean="0"/>
              <a:t>A pdf file of this presentation can be accessed at:</a:t>
            </a:r>
          </a:p>
          <a:p>
            <a:pPr marL="0" indent="0" fontAlgn="auto">
              <a:spcAft>
                <a:spcPts val="0"/>
              </a:spcAft>
              <a:buNone/>
              <a:defRPr/>
            </a:pPr>
            <a:endParaRPr lang="en-US" sz="2400" b="1" dirty="0" smtClean="0"/>
          </a:p>
          <a:p>
            <a:pPr marL="0" indent="0" fontAlgn="auto">
              <a:spcAft>
                <a:spcPts val="0"/>
              </a:spcAft>
              <a:buNone/>
              <a:defRPr/>
            </a:pPr>
            <a:r>
              <a:rPr lang="en-US" sz="2400" b="1" dirty="0"/>
              <a:t> </a:t>
            </a:r>
            <a:r>
              <a:rPr lang="en-US" sz="2400" b="1" dirty="0" smtClean="0"/>
              <a:t>         </a:t>
            </a:r>
            <a:r>
              <a:rPr lang="en-US" sz="2400" b="1" dirty="0" smtClean="0">
                <a:hlinkClick r:id="rId2"/>
              </a:rPr>
              <a:t>www.globalcogo.com/APA-ASCE-Spatial.pdf</a:t>
            </a:r>
            <a:r>
              <a:rPr lang="en-US" sz="2400" b="1" dirty="0" smtClean="0"/>
              <a:t>  </a:t>
            </a:r>
            <a:endParaRPr lang="en-US" sz="2400" b="1" dirty="0"/>
          </a:p>
          <a:p>
            <a:pPr fontAlgn="auto">
              <a:spcAft>
                <a:spcPts val="0"/>
              </a:spcAft>
              <a:defRPr/>
            </a:pPr>
            <a:endParaRPr lang="en-US" sz="2400" b="1" dirty="0" smtClean="0"/>
          </a:p>
          <a:p>
            <a:pPr fontAlgn="auto">
              <a:spcAft>
                <a:spcPts val="0"/>
              </a:spcAft>
              <a:defRPr/>
            </a:pPr>
            <a:r>
              <a:rPr lang="en-US" sz="2400" b="1" dirty="0" smtClean="0"/>
              <a:t>The power point presentation file is posted at:</a:t>
            </a:r>
          </a:p>
          <a:p>
            <a:pPr fontAlgn="auto">
              <a:spcAft>
                <a:spcPts val="0"/>
              </a:spcAft>
              <a:defRPr/>
            </a:pPr>
            <a:endParaRPr lang="en-US" sz="2400" b="1" dirty="0"/>
          </a:p>
          <a:p>
            <a:pPr marL="0" indent="0" fontAlgn="auto">
              <a:spcAft>
                <a:spcPts val="0"/>
              </a:spcAft>
              <a:buNone/>
              <a:defRPr/>
            </a:pPr>
            <a:r>
              <a:rPr lang="en-US" sz="2400" b="1" dirty="0" smtClean="0"/>
              <a:t>          </a:t>
            </a:r>
            <a:r>
              <a:rPr lang="en-US" sz="2400" b="1" dirty="0" smtClean="0">
                <a:hlinkClick r:id="rId3"/>
              </a:rPr>
              <a:t>www.globalcogo.com/APA-ASCE-Spatial.pptx</a:t>
            </a:r>
            <a:r>
              <a:rPr lang="en-US" sz="2400" b="1" dirty="0" smtClean="0"/>
              <a:t> </a:t>
            </a:r>
          </a:p>
          <a:p>
            <a:pPr marL="0" indent="0" fontAlgn="auto">
              <a:spcAft>
                <a:spcPts val="0"/>
              </a:spcAft>
              <a:buNone/>
              <a:defRPr/>
            </a:pPr>
            <a:endParaRPr lang="en-US" sz="2400" b="1" dirty="0"/>
          </a:p>
          <a:p>
            <a:pPr fontAlgn="auto">
              <a:spcAft>
                <a:spcPts val="0"/>
              </a:spcAft>
              <a:defRPr/>
            </a:pPr>
            <a:r>
              <a:rPr lang="en-US" sz="2400" b="1" dirty="0" smtClean="0"/>
              <a:t>2</a:t>
            </a:r>
            <a:r>
              <a:rPr lang="en-US" sz="2400" b="1" baseline="30000" dirty="0" smtClean="0"/>
              <a:t>nd</a:t>
            </a:r>
            <a:r>
              <a:rPr lang="en-US" sz="2400" b="1" dirty="0" smtClean="0"/>
              <a:t> Edition status – </a:t>
            </a:r>
            <a:r>
              <a:rPr lang="en-US" sz="2400" b="1" dirty="0" smtClean="0">
                <a:hlinkClick r:id="rId4"/>
              </a:rPr>
              <a:t>www.globalcogo.com/SecEd.html</a:t>
            </a:r>
            <a:r>
              <a:rPr lang="en-US" sz="2400" b="1" dirty="0" smtClean="0"/>
              <a:t> </a:t>
            </a:r>
            <a:endParaRPr lang="en-US" sz="2400" b="1" dirty="0"/>
          </a:p>
        </p:txBody>
      </p:sp>
    </p:spTree>
    <p:extLst>
      <p:ext uri="{BB962C8B-B14F-4D97-AF65-F5344CB8AC3E}">
        <p14:creationId xmlns:p14="http://schemas.microsoft.com/office/powerpoint/2010/main" val="4347744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4371</TotalTime>
  <Words>2205</Words>
  <Application>Microsoft Office PowerPoint</Application>
  <PresentationFormat>On-screen Show (4:3)</PresentationFormat>
  <Paragraphs>261</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Civil Engineering, Planning, and the  Spatial Data Infrastructure    New Mexico Joint Annual Conference  American Planning Association  and  American Society of Civil Engineers   Las Cruces Convention Center, 680 University Ave  Las Cruces, New Mexico 88011   September 24, 2015  Earl F. Burkholder, PS, PE, F.ASCE – NMSU Emeritus Faculty Global COGO, Inc. – Las Cruces, NM 88003 Email: eburk@globalcogo.com    URL: www.globalcogo.com  Tel: (575) 520-9298 </vt:lpstr>
      <vt:lpstr>Joint NM APA-ASCE Fall Meeting – September 2015  Spatial Data Infrastructure  &amp; COGO Report Card - Burkholder</vt:lpstr>
      <vt:lpstr>Joint NM APA-ASCE Fall Meeting – September 2015  Spatial Data Infrastructure  &amp; COGO Report Card - Burkholder</vt:lpstr>
      <vt:lpstr>Joint NM APA-ASCE Fall Meeting – September 2015 Spatial Data Infrastructure &amp; COGO Report Card - Burkholder</vt:lpstr>
      <vt:lpstr>Joint NM APA-ASCE Fall Meeting – September 2015 Spatial Data Infrastructure &amp; COGO Report Card - Burkholder</vt:lpstr>
      <vt:lpstr>Joint NM APA-ASCE Fall Meeting – September 2015  Spatial Data Infrastructure  &amp; COGO Report Card - Burkholder</vt:lpstr>
      <vt:lpstr>Joint NM APA-ASCE Fall Meeting – September 2015  Spatial Data Infrastructure  &amp; COGO Report Card - Burkholder</vt:lpstr>
      <vt:lpstr>Joint NM APA-ASCE Fall Meeting – September 2015  Spatial Data Infrastructure  &amp; COGO Report Card - Burkholder</vt:lpstr>
      <vt:lpstr>Joint NM APA-ASCE Fall Meeting – September 2015  Spatial Data Infrastructure  &amp; COGO Report Card - Burkholder</vt:lpstr>
      <vt:lpstr>Joint NM APA-ASCE Fall Meeting – September 2015  Spatial Data Infrastructure  &amp; COGO Report Card - Burkholder</vt:lpstr>
      <vt:lpstr>Joint NM APA-ASCE Fall Meeting – September 2015  Spatial Data Infrastructure  &amp; COGO Report Card - Burkholder</vt:lpstr>
      <vt:lpstr>Joint NM APA-ASCE Fall Meeting – September 2015  Spatial Data Infrastructure  &amp; COGO Report Card - Burkholder</vt:lpstr>
      <vt:lpstr>Joint NM APA-ASCE Fall Meeting – September 2015  Spatial Data Infrastructure  &amp; COGO Report Card - Burkholder</vt:lpstr>
      <vt:lpstr>Joint NM APA-ASCE Fall Meeting – September 2015  Spatial Data Infrastructure  &amp; COGO Report Card - Burkholder</vt:lpstr>
      <vt:lpstr>Joint NM APA-ASCE Fall Meeting – September 2015  Spatial Data Infrastructure  &amp; COGO Report Card - Burkholder</vt:lpstr>
      <vt:lpstr>Joint NM APA-ASCE Fall Meeting – September 2015  Spatial Data Infrastructure  &amp; COGO Report Card - Burkholder</vt:lpstr>
      <vt:lpstr>Joint NM APA-ASCE Fall Meeting – September 2015  Spatial Data Infrastructure  &amp; COGO Report Card - Burkholder</vt:lpstr>
      <vt:lpstr>Joint NM APA-ASCE Fall Meeting – September 2015 Spatial Data Infrastructure &amp; COGO Report Card - Burkholder</vt:lpstr>
      <vt:lpstr>Joint NM APA-ASCE Fall Meeting – September 2015 Spatial Data Infrastructure &amp; COGO Report Card - Burkholder</vt:lpstr>
      <vt:lpstr>Joint NM APA-ASCE Fall Meeting – September 2015 Spatial Data Infrastructure &amp; COGO Report Card - Burkholder</vt:lpstr>
      <vt:lpstr>Joint NM APA-ASCE Fall Meeting – September 2015 Spatial Data Infrastructure &amp; COGO Report Card - Burkholder</vt:lpstr>
      <vt:lpstr>Joint NM APA-ASCE Fall Meeting – September 2015 Spatial Data Infrastructure &amp; COGO Report Card - Burkholder</vt:lpstr>
      <vt:lpstr>Joint NM APA-ASCE Fall Meeting – September 2015 Spatial Data Infrastructure &amp; COGO Report Card - Burkholder</vt:lpstr>
      <vt:lpstr>Joint NM APA-ASCE Fall Meeting – September 2015 Spatial Data Infrastructure &amp; COGO Report Card - Burkholder</vt:lpstr>
    </vt:vector>
  </TitlesOfParts>
  <Company>Genco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Proposal to Western Federation of Professional Surveyors</dc:title>
  <dc:creator>Earl F. Burkholder</dc:creator>
  <cp:lastModifiedBy>Earl F. Burkholder</cp:lastModifiedBy>
  <cp:revision>340</cp:revision>
  <cp:lastPrinted>2015-09-19T19:10:54Z</cp:lastPrinted>
  <dcterms:created xsi:type="dcterms:W3CDTF">2011-12-30T21:57:50Z</dcterms:created>
  <dcterms:modified xsi:type="dcterms:W3CDTF">2015-09-24T00:11:10Z</dcterms:modified>
</cp:coreProperties>
</file>