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304" r:id="rId3"/>
    <p:sldId id="357" r:id="rId4"/>
    <p:sldId id="348" r:id="rId5"/>
    <p:sldId id="346" r:id="rId6"/>
    <p:sldId id="356" r:id="rId7"/>
    <p:sldId id="347" r:id="rId8"/>
    <p:sldId id="349" r:id="rId9"/>
    <p:sldId id="350" r:id="rId10"/>
    <p:sldId id="351" r:id="rId11"/>
    <p:sldId id="352" r:id="rId12"/>
    <p:sldId id="353" r:id="rId13"/>
    <p:sldId id="354" r:id="rId14"/>
    <p:sldId id="355" r:id="rId15"/>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78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dirty="0"/>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7B8E7DA-4AE8-4E4B-B9A0-6F130C5816D1}" type="datetimeFigureOut">
              <a:rPr lang="en-US"/>
              <a:pPr>
                <a:defRPr/>
              </a:pPr>
              <a:t>7/23/2015</a:t>
            </a:fld>
            <a:endParaRPr lang="en-US" dirty="0"/>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4854A1C-180F-42BF-99D3-9EA6A4F77140}" type="slidenum">
              <a:rPr lang="en-US"/>
              <a:pPr>
                <a:defRPr/>
              </a:pPr>
              <a:t>‹#›</a:t>
            </a:fld>
            <a:endParaRPr lang="en-US" dirty="0"/>
          </a:p>
        </p:txBody>
      </p:sp>
    </p:spTree>
    <p:extLst>
      <p:ext uri="{BB962C8B-B14F-4D97-AF65-F5344CB8AC3E}">
        <p14:creationId xmlns:p14="http://schemas.microsoft.com/office/powerpoint/2010/main" val="9510676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BEEF13D-4D95-4A00-B421-2D48ABD1FBD0}" type="datetimeFigureOut">
              <a:rPr lang="en-US"/>
              <a:pPr>
                <a:defRPr/>
              </a:pPr>
              <a:t>7/23/2015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92FE2A4-6116-431E-927C-B1F431C616FE}" type="slidenum">
              <a:rPr lang="en-US"/>
              <a:pPr>
                <a:defRPr/>
              </a:pPr>
              <a:t>‹#›</a:t>
            </a:fld>
            <a:endParaRPr lang="en-US" dirty="0"/>
          </a:p>
        </p:txBody>
      </p:sp>
    </p:spTree>
    <p:extLst>
      <p:ext uri="{BB962C8B-B14F-4D97-AF65-F5344CB8AC3E}">
        <p14:creationId xmlns:p14="http://schemas.microsoft.com/office/powerpoint/2010/main" val="185815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16F98E-5A87-41BD-9821-BEFA7319FA31}" type="datetimeFigureOut">
              <a:rPr lang="en-US"/>
              <a:pPr>
                <a:defRPr/>
              </a:pPr>
              <a:t>7/23/2015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85C29B-5942-48F6-A829-9A5237B63DF8}" type="slidenum">
              <a:rPr lang="en-US"/>
              <a:pPr>
                <a:defRPr/>
              </a:pPr>
              <a:t>‹#›</a:t>
            </a:fld>
            <a:endParaRPr lang="en-US" dirty="0"/>
          </a:p>
        </p:txBody>
      </p:sp>
    </p:spTree>
    <p:extLst>
      <p:ext uri="{BB962C8B-B14F-4D97-AF65-F5344CB8AC3E}">
        <p14:creationId xmlns:p14="http://schemas.microsoft.com/office/powerpoint/2010/main" val="48350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32A29D-9FA1-4102-A64A-570E6F33D1BB}" type="datetimeFigureOut">
              <a:rPr lang="en-US"/>
              <a:pPr>
                <a:defRPr/>
              </a:pPr>
              <a:t>7/23/2015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C17CE1D-E531-4FC7-9420-D22BC0B32801}" type="slidenum">
              <a:rPr lang="en-US"/>
              <a:pPr>
                <a:defRPr/>
              </a:pPr>
              <a:t>‹#›</a:t>
            </a:fld>
            <a:endParaRPr lang="en-US" dirty="0"/>
          </a:p>
        </p:txBody>
      </p:sp>
    </p:spTree>
    <p:extLst>
      <p:ext uri="{BB962C8B-B14F-4D97-AF65-F5344CB8AC3E}">
        <p14:creationId xmlns:p14="http://schemas.microsoft.com/office/powerpoint/2010/main" val="258524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5B9166D-C0E9-4CA2-9EFB-C9528CFD78B6}" type="datetimeFigureOut">
              <a:rPr lang="en-US"/>
              <a:pPr>
                <a:defRPr/>
              </a:pPr>
              <a:t>7/23/2015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C0A7EA5-9057-4ACF-9C84-AB77556335D9}" type="slidenum">
              <a:rPr lang="en-US"/>
              <a:pPr>
                <a:defRPr/>
              </a:pPr>
              <a:t>‹#›</a:t>
            </a:fld>
            <a:endParaRPr lang="en-US" dirty="0"/>
          </a:p>
        </p:txBody>
      </p:sp>
    </p:spTree>
    <p:extLst>
      <p:ext uri="{BB962C8B-B14F-4D97-AF65-F5344CB8AC3E}">
        <p14:creationId xmlns:p14="http://schemas.microsoft.com/office/powerpoint/2010/main" val="20969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5025B8-DBA4-451A-88BD-7986515D3505}" type="datetimeFigureOut">
              <a:rPr lang="en-US"/>
              <a:pPr>
                <a:defRPr/>
              </a:pPr>
              <a:t>7/23/2015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3227828-1E32-4AE1-852C-348C45589757}" type="slidenum">
              <a:rPr lang="en-US"/>
              <a:pPr>
                <a:defRPr/>
              </a:pPr>
              <a:t>‹#›</a:t>
            </a:fld>
            <a:endParaRPr lang="en-US" dirty="0"/>
          </a:p>
        </p:txBody>
      </p:sp>
    </p:spTree>
    <p:extLst>
      <p:ext uri="{BB962C8B-B14F-4D97-AF65-F5344CB8AC3E}">
        <p14:creationId xmlns:p14="http://schemas.microsoft.com/office/powerpoint/2010/main" val="109138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93C54FF-0786-43B0-B5FE-B406452D145F}" type="datetimeFigureOut">
              <a:rPr lang="en-US"/>
              <a:pPr>
                <a:defRPr/>
              </a:pPr>
              <a:t>7/23/2015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3268859-67A2-4948-8450-3F1367EA2879}" type="slidenum">
              <a:rPr lang="en-US"/>
              <a:pPr>
                <a:defRPr/>
              </a:pPr>
              <a:t>‹#›</a:t>
            </a:fld>
            <a:endParaRPr lang="en-US" dirty="0"/>
          </a:p>
        </p:txBody>
      </p:sp>
    </p:spTree>
    <p:extLst>
      <p:ext uri="{BB962C8B-B14F-4D97-AF65-F5344CB8AC3E}">
        <p14:creationId xmlns:p14="http://schemas.microsoft.com/office/powerpoint/2010/main" val="1188052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C46DE9-73B6-4CD7-A1A6-4DF8082B61AE}" type="datetimeFigureOut">
              <a:rPr lang="en-US"/>
              <a:pPr>
                <a:defRPr/>
              </a:pPr>
              <a:t>7/23/2015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9E98201-FF81-469F-B72F-A0CA7E04E8E5}" type="slidenum">
              <a:rPr lang="en-US"/>
              <a:pPr>
                <a:defRPr/>
              </a:pPr>
              <a:t>‹#›</a:t>
            </a:fld>
            <a:endParaRPr lang="en-US" dirty="0"/>
          </a:p>
        </p:txBody>
      </p:sp>
    </p:spTree>
    <p:extLst>
      <p:ext uri="{BB962C8B-B14F-4D97-AF65-F5344CB8AC3E}">
        <p14:creationId xmlns:p14="http://schemas.microsoft.com/office/powerpoint/2010/main" val="50073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2441E46-3443-4823-B01C-F74379E21251}" type="datetimeFigureOut">
              <a:rPr lang="en-US"/>
              <a:pPr>
                <a:defRPr/>
              </a:pPr>
              <a:t>7/23/2015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FE03289-F5D9-4849-8A48-EB0B2F052574}" type="slidenum">
              <a:rPr lang="en-US"/>
              <a:pPr>
                <a:defRPr/>
              </a:pPr>
              <a:t>‹#›</a:t>
            </a:fld>
            <a:endParaRPr lang="en-US" dirty="0"/>
          </a:p>
        </p:txBody>
      </p:sp>
    </p:spTree>
    <p:extLst>
      <p:ext uri="{BB962C8B-B14F-4D97-AF65-F5344CB8AC3E}">
        <p14:creationId xmlns:p14="http://schemas.microsoft.com/office/powerpoint/2010/main" val="3109842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D4D8EC-45F7-4E63-910C-513E6F9D94EE}" type="datetimeFigureOut">
              <a:rPr lang="en-US"/>
              <a:pPr>
                <a:defRPr/>
              </a:pPr>
              <a:t>7/23/2015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2A804F-2A22-4C10-9499-4A6D43AB2BB6}" type="slidenum">
              <a:rPr lang="en-US"/>
              <a:pPr>
                <a:defRPr/>
              </a:pPr>
              <a:t>‹#›</a:t>
            </a:fld>
            <a:endParaRPr lang="en-US" dirty="0"/>
          </a:p>
        </p:txBody>
      </p:sp>
    </p:spTree>
    <p:extLst>
      <p:ext uri="{BB962C8B-B14F-4D97-AF65-F5344CB8AC3E}">
        <p14:creationId xmlns:p14="http://schemas.microsoft.com/office/powerpoint/2010/main" val="220550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B191625-1A3A-4ADA-A4F0-609B7C1DB8D3}" type="datetimeFigureOut">
              <a:rPr lang="en-US"/>
              <a:pPr>
                <a:defRPr/>
              </a:pPr>
              <a:t>7/23/2015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5383C5-C074-4A7E-B666-EC830A63FC4B}" type="slidenum">
              <a:rPr lang="en-US"/>
              <a:pPr>
                <a:defRPr/>
              </a:pPr>
              <a:t>‹#›</a:t>
            </a:fld>
            <a:endParaRPr lang="en-US" dirty="0"/>
          </a:p>
        </p:txBody>
      </p:sp>
    </p:spTree>
    <p:extLst>
      <p:ext uri="{BB962C8B-B14F-4D97-AF65-F5344CB8AC3E}">
        <p14:creationId xmlns:p14="http://schemas.microsoft.com/office/powerpoint/2010/main" val="2653183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12DA42-39B1-4492-85FA-7CF33C3E0443}" type="datetimeFigureOut">
              <a:rPr lang="en-US"/>
              <a:pPr>
                <a:defRPr/>
              </a:pPr>
              <a:t>7/23/2015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CC5F62-2BF7-4A5A-A59D-ACC2BB79998B}" type="slidenum">
              <a:rPr lang="en-US"/>
              <a:pPr>
                <a:defRPr/>
              </a:pPr>
              <a:t>‹#›</a:t>
            </a:fld>
            <a:endParaRPr lang="en-US" dirty="0"/>
          </a:p>
        </p:txBody>
      </p:sp>
    </p:spTree>
    <p:extLst>
      <p:ext uri="{BB962C8B-B14F-4D97-AF65-F5344CB8AC3E}">
        <p14:creationId xmlns:p14="http://schemas.microsoft.com/office/powerpoint/2010/main" val="72824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C07DAFC-5360-4220-9274-007D76693F8A}" type="datetimeFigureOut">
              <a:rPr lang="en-US"/>
              <a:pPr>
                <a:defRPr/>
              </a:pPr>
              <a:t>7/23/2015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3144097-CA13-42CB-862B-29D663AD5E8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lobalcogo.com/" TargetMode="External"/><Relationship Id="rId2" Type="http://schemas.openxmlformats.org/officeDocument/2006/relationships/hyperlink" Target="mailto:eburk@globalcog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asprs.org/Press-Releases/Coalition-of-Geospatial-Organizers-COGO-Announces-the-Release-of-the-Report-Card-on-the-U-S-National-Spatial-Data-Infrastructure.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globalcogo.com/BIGDATA.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lobalcogo.com/ASCE-COGO-Rpt.pptx" TargetMode="External"/><Relationship Id="rId2" Type="http://schemas.openxmlformats.org/officeDocument/2006/relationships/hyperlink" Target="http://www.globalcogo.com/ASCE-COGO-Rpt.pdf" TargetMode="External"/><Relationship Id="rId1" Type="http://schemas.openxmlformats.org/officeDocument/2006/relationships/slideLayout" Target="../slideLayouts/slideLayout2.xml"/><Relationship Id="rId4" Type="http://schemas.openxmlformats.org/officeDocument/2006/relationships/hyperlink" Target="http://www.globalcogo.com/SecEd.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8305800" cy="4876800"/>
          </a:xfrm>
        </p:spPr>
        <p:txBody>
          <a:bodyPr rtlCol="0">
            <a:normAutofit fontScale="90000"/>
          </a:bodyPr>
          <a:lstStyle/>
          <a:p>
            <a:pPr fontAlgn="auto">
              <a:spcAft>
                <a:spcPts val="0"/>
              </a:spcAft>
              <a:defRPr/>
            </a:pPr>
            <a:r>
              <a:rPr lang="en-US" sz="2800" b="1" dirty="0" smtClean="0"/>
              <a:t>Comments on and Discussion of the </a:t>
            </a:r>
            <a:br>
              <a:rPr lang="en-US" sz="2800" b="1" dirty="0" smtClean="0"/>
            </a:br>
            <a:r>
              <a:rPr lang="en-US" sz="2800" b="1" dirty="0" smtClean="0"/>
              <a:t>COGO Spatial Data Infrastructure Report Card</a:t>
            </a:r>
            <a:r>
              <a:rPr lang="en-US" sz="2400" b="1" dirty="0" smtClean="0"/>
              <a:t/>
            </a:r>
            <a:br>
              <a:rPr lang="en-US" sz="2400" b="1" dirty="0" smtClean="0"/>
            </a:br>
            <a:r>
              <a:rPr lang="en-US" sz="2400" b="1" dirty="0" smtClean="0"/>
              <a:t> </a:t>
            </a:r>
            <a:br>
              <a:rPr lang="en-US" sz="2400" b="1" dirty="0" smtClean="0"/>
            </a:br>
            <a:r>
              <a:rPr lang="en-US" sz="2400" b="1" dirty="0" smtClean="0"/>
              <a:t>ASCE – Southern NM Branch Meeting </a:t>
            </a:r>
            <a:br>
              <a:rPr lang="en-US" sz="2400" b="1" dirty="0" smtClean="0"/>
            </a:br>
            <a:r>
              <a:rPr lang="en-US" sz="2400" b="1" dirty="0" smtClean="0"/>
              <a:t>St Clair Winery – 1720 Avenida De Mesilla</a:t>
            </a:r>
            <a:br>
              <a:rPr lang="en-US" sz="2400" b="1" dirty="0" smtClean="0"/>
            </a:br>
            <a:r>
              <a:rPr lang="en-US" sz="2400" b="1" dirty="0" smtClean="0"/>
              <a:t>Las Cruces, New Mexico</a:t>
            </a:r>
            <a:r>
              <a:rPr lang="en-US" sz="2700" b="1" dirty="0" smtClean="0"/>
              <a:t/>
            </a:r>
            <a:br>
              <a:rPr lang="en-US" sz="2700" b="1" dirty="0" smtClean="0"/>
            </a:br>
            <a:r>
              <a:rPr lang="en-US" sz="2700" b="1" dirty="0"/>
              <a:t/>
            </a:r>
            <a:br>
              <a:rPr lang="en-US" sz="2700" b="1" dirty="0"/>
            </a:br>
            <a:r>
              <a:rPr lang="en-US" sz="2000" b="1" dirty="0" smtClean="0"/>
              <a:t/>
            </a:r>
            <a:br>
              <a:rPr lang="en-US" sz="2000" b="1" dirty="0" smtClean="0"/>
            </a:br>
            <a:r>
              <a:rPr lang="en-US" sz="2000" b="1" dirty="0" smtClean="0"/>
              <a:t>July 8, 2015</a:t>
            </a:r>
            <a:br>
              <a:rPr lang="en-US" sz="2000" b="1" dirty="0" smtClean="0"/>
            </a:br>
            <a:r>
              <a:rPr lang="en-US" sz="2000" b="1" dirty="0" smtClean="0"/>
              <a:t/>
            </a:r>
            <a:br>
              <a:rPr lang="en-US" sz="2000" b="1" dirty="0" smtClean="0"/>
            </a:br>
            <a:r>
              <a:rPr lang="en-US" sz="1800" b="1" dirty="0" smtClean="0"/>
              <a:t>Earl F. Burkholder, PS, PE, F.ASCE – NMSU Emeritus Faculty</a:t>
            </a:r>
            <a:br>
              <a:rPr lang="en-US" sz="1800" b="1" dirty="0" smtClean="0"/>
            </a:br>
            <a:r>
              <a:rPr lang="en-US" sz="1800" b="1" dirty="0" smtClean="0"/>
              <a:t>Global COGO, Inc. – Las Cruces, NM 88003</a:t>
            </a:r>
            <a:br>
              <a:rPr lang="en-US" sz="1800" b="1" dirty="0" smtClean="0"/>
            </a:br>
            <a:r>
              <a:rPr lang="en-US" sz="1800" b="1" dirty="0" smtClean="0"/>
              <a:t>Email: </a:t>
            </a:r>
            <a:r>
              <a:rPr lang="en-US" sz="1800" b="1" dirty="0" smtClean="0">
                <a:hlinkClick r:id="rId2"/>
              </a:rPr>
              <a:t>eburk@globalcogo.com</a:t>
            </a:r>
            <a:r>
              <a:rPr lang="en-US" sz="1800" b="1" dirty="0" smtClean="0"/>
              <a:t>   </a:t>
            </a:r>
            <a:br>
              <a:rPr lang="en-US" sz="1800" b="1" dirty="0" smtClean="0"/>
            </a:br>
            <a:r>
              <a:rPr lang="en-US" sz="1800" b="1" dirty="0" smtClean="0"/>
              <a:t>URL: </a:t>
            </a:r>
            <a:r>
              <a:rPr lang="en-US" sz="1800" b="1" dirty="0" smtClean="0">
                <a:hlinkClick r:id="rId3"/>
              </a:rPr>
              <a:t>www.globalcogo.com</a:t>
            </a:r>
            <a:r>
              <a:rPr lang="en-US" sz="1800" b="1" dirty="0" smtClean="0"/>
              <a:t> </a:t>
            </a:r>
            <a:br>
              <a:rPr lang="en-US" sz="1800" b="1" dirty="0" smtClean="0"/>
            </a:br>
            <a:endParaRPr lang="en-US" sz="1600" b="1" dirty="0"/>
          </a:p>
        </p:txBody>
      </p:sp>
      <p:sp>
        <p:nvSpPr>
          <p:cNvPr id="3" name="Subtitle 2"/>
          <p:cNvSpPr>
            <a:spLocks noGrp="1"/>
          </p:cNvSpPr>
          <p:nvPr>
            <p:ph type="subTitle" idx="1"/>
          </p:nvPr>
        </p:nvSpPr>
        <p:spPr>
          <a:xfrm>
            <a:off x="1066800" y="6248400"/>
            <a:ext cx="7010400" cy="381000"/>
          </a:xfrm>
        </p:spPr>
        <p:txBody>
          <a:bodyPr rtlCol="0">
            <a:normAutofit fontScale="92500" lnSpcReduction="20000"/>
          </a:bodyPr>
          <a:lstStyle/>
          <a:p>
            <a:pPr marL="342900" indent="-342900" algn="l" fontAlgn="auto">
              <a:spcAft>
                <a:spcPts val="0"/>
              </a:spcAft>
              <a:buFont typeface="Arial" pitchFamily="34" charset="0"/>
              <a:buChar char="•"/>
              <a:defRPr/>
            </a:pP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ASCE Southern NM Branch Meeting – July 2015 </a:t>
            </a:r>
            <a:br>
              <a:rPr lang="en-US" sz="1600" b="1" dirty="0" smtClean="0"/>
            </a:br>
            <a:r>
              <a:rPr lang="en-US" sz="1600" b="1" dirty="0" smtClean="0"/>
              <a:t>Discussion of COGO Spatial Data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a:t>Presenter: Earl F. Burkholder, PS, PE, F.ASCE</a:t>
            </a:r>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r>
              <a:rPr lang="en-US" sz="2400" b="1" dirty="0" smtClean="0"/>
              <a:t>Long-time Member of ASCE.</a:t>
            </a:r>
            <a:endParaRPr lang="en-US" sz="2400" b="1" dirty="0"/>
          </a:p>
          <a:p>
            <a:pPr fontAlgn="auto">
              <a:spcAft>
                <a:spcPts val="0"/>
              </a:spcAft>
              <a:buFont typeface="Arial" pitchFamily="34" charset="0"/>
              <a:buChar char="•"/>
              <a:defRPr/>
            </a:pPr>
            <a:r>
              <a:rPr lang="en-US" sz="2400" b="1" dirty="0"/>
              <a:t>Retired from NMSU Surveying </a:t>
            </a:r>
            <a:r>
              <a:rPr lang="en-US" sz="2400" b="1" dirty="0" smtClean="0"/>
              <a:t>faculty in </a:t>
            </a:r>
            <a:r>
              <a:rPr lang="en-US" sz="2400" b="1" dirty="0"/>
              <a:t>July 2010.</a:t>
            </a:r>
          </a:p>
          <a:p>
            <a:pPr fontAlgn="auto">
              <a:spcAft>
                <a:spcPts val="0"/>
              </a:spcAft>
              <a:buFont typeface="Arial" pitchFamily="34" charset="0"/>
              <a:buChar char="•"/>
              <a:defRPr/>
            </a:pPr>
            <a:r>
              <a:rPr lang="en-US" sz="2400" b="1" dirty="0" smtClean="0"/>
              <a:t>Wrote </a:t>
            </a:r>
            <a:r>
              <a:rPr lang="en-US" sz="2400" b="1" dirty="0"/>
              <a:t>book, The 3-D Global Spatial Data Model (GSDM).</a:t>
            </a:r>
          </a:p>
          <a:p>
            <a:pPr fontAlgn="auto">
              <a:spcAft>
                <a:spcPts val="0"/>
              </a:spcAft>
              <a:buFont typeface="Arial" pitchFamily="34" charset="0"/>
              <a:buChar char="•"/>
              <a:defRPr/>
            </a:pPr>
            <a:r>
              <a:rPr lang="en-US" sz="2400" b="1" dirty="0"/>
              <a:t>Is currently Past Chair – ASCE Geomatics Division EXCOM</a:t>
            </a:r>
            <a:r>
              <a:rPr lang="en-US" sz="2400" b="1" dirty="0" smtClean="0"/>
              <a:t>.</a:t>
            </a:r>
          </a:p>
          <a:p>
            <a:pPr fontAlgn="auto">
              <a:spcAft>
                <a:spcPts val="0"/>
              </a:spcAft>
              <a:buFont typeface="Arial" pitchFamily="34" charset="0"/>
              <a:buChar char="•"/>
              <a:defRPr/>
            </a:pPr>
            <a:r>
              <a:rPr lang="en-US" sz="2400" b="1" dirty="0" smtClean="0"/>
              <a:t>Promotes </a:t>
            </a:r>
            <a:r>
              <a:rPr lang="en-US" sz="2400" b="1" dirty="0"/>
              <a:t>use of 3-D COGO and error propagation software.</a:t>
            </a:r>
          </a:p>
          <a:p>
            <a:pPr fontAlgn="auto">
              <a:spcAft>
                <a:spcPts val="0"/>
              </a:spcAft>
              <a:buFont typeface="Arial" pitchFamily="34" charset="0"/>
              <a:buChar char="•"/>
              <a:defRPr/>
            </a:pPr>
            <a:r>
              <a:rPr lang="en-US" sz="2400" b="1" dirty="0" smtClean="0"/>
              <a:t>Currently preparing Second Edition of 3-D book.</a:t>
            </a:r>
          </a:p>
          <a:p>
            <a:pPr marL="0" indent="0" fontAlgn="auto">
              <a:spcAft>
                <a:spcPts val="0"/>
              </a:spcAft>
              <a:buNone/>
              <a:defRPr/>
            </a:pPr>
            <a:endParaRPr lang="en-US" sz="2400" b="1" dirty="0" smtClean="0"/>
          </a:p>
          <a:p>
            <a:pPr fontAlgn="auto">
              <a:spcAft>
                <a:spcPts val="0"/>
              </a:spcAft>
              <a:buFont typeface="Arial" pitchFamily="34" charset="0"/>
              <a:buChar char="•"/>
              <a:defRPr/>
            </a:pPr>
            <a:r>
              <a:rPr lang="en-US" sz="2400" b="1" dirty="0" smtClean="0"/>
              <a:t>Glad for opportunity to share information on COGO.</a:t>
            </a:r>
          </a:p>
          <a:p>
            <a:pPr marL="0" indent="0" fontAlgn="auto">
              <a:spcAft>
                <a:spcPts val="0"/>
              </a:spcAft>
              <a:buNone/>
              <a:defRPr/>
            </a:pPr>
            <a:r>
              <a:rPr lang="en-US" sz="2400" b="1" dirty="0"/>
              <a:t> </a:t>
            </a:r>
            <a:r>
              <a:rPr lang="en-US" sz="2400" b="1" dirty="0" smtClean="0"/>
              <a:t>          (Note – Global COGO, Inc. is entirely different.)</a:t>
            </a:r>
            <a:endParaRPr lang="en-US" sz="24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ASCE Southern NM Branch Meeting - 2015 </a:t>
            </a:r>
            <a:br>
              <a:rPr lang="en-US" sz="1600" b="1" dirty="0" smtClean="0"/>
            </a:br>
            <a:r>
              <a:rPr lang="en-US" sz="1600" b="1" dirty="0" smtClean="0"/>
              <a:t>Discussion of COGO Spatial Data Report Card - Burkholder</a:t>
            </a:r>
          </a:p>
        </p:txBody>
      </p:sp>
      <p:sp>
        <p:nvSpPr>
          <p:cNvPr id="4099" name="Rectangle 3"/>
          <p:cNvSpPr>
            <a:spLocks noGrp="1" noChangeArrowheads="1"/>
          </p:cNvSpPr>
          <p:nvPr>
            <p:ph type="body" idx="1"/>
          </p:nvPr>
        </p:nvSpPr>
        <p:spPr>
          <a:xfrm>
            <a:off x="457200" y="1066800"/>
            <a:ext cx="8458200" cy="5562600"/>
          </a:xfrm>
        </p:spPr>
        <p:txBody>
          <a:bodyPr/>
          <a:lstStyle/>
          <a:p>
            <a:pPr fontAlgn="auto">
              <a:spcAft>
                <a:spcPts val="0"/>
              </a:spcAft>
              <a:buFont typeface="Arial" pitchFamily="34" charset="0"/>
              <a:buChar char="•"/>
              <a:defRPr/>
            </a:pPr>
            <a:endParaRPr lang="en-US" sz="1200" b="1" dirty="0"/>
          </a:p>
          <a:p>
            <a:pPr marL="0" indent="0" fontAlgn="auto">
              <a:spcAft>
                <a:spcPts val="0"/>
              </a:spcAft>
              <a:buNone/>
              <a:defRPr/>
            </a:pPr>
            <a:r>
              <a:rPr lang="en-US" sz="2400" b="1" dirty="0" smtClean="0"/>
              <a:t>ASCE material includes:</a:t>
            </a:r>
          </a:p>
          <a:p>
            <a:pPr fontAlgn="auto">
              <a:spcAft>
                <a:spcPts val="0"/>
              </a:spcAft>
              <a:defRPr/>
            </a:pPr>
            <a:r>
              <a:rPr lang="en-US" sz="2400" b="1" dirty="0" smtClean="0"/>
              <a:t>The Vision for Civil Engineering in 2025</a:t>
            </a:r>
          </a:p>
          <a:p>
            <a:pPr fontAlgn="auto">
              <a:spcAft>
                <a:spcPts val="0"/>
              </a:spcAft>
              <a:defRPr/>
            </a:pPr>
            <a:r>
              <a:rPr lang="en-US" sz="2400" b="1" dirty="0" smtClean="0"/>
              <a:t>Achieving the Vision for Civil Engineering in 2025</a:t>
            </a:r>
          </a:p>
          <a:p>
            <a:pPr fontAlgn="auto">
              <a:spcAft>
                <a:spcPts val="0"/>
              </a:spcAft>
              <a:defRPr/>
            </a:pPr>
            <a:r>
              <a:rPr lang="en-US" sz="2400" b="1" dirty="0" smtClean="0"/>
              <a:t>Raise-the-Bar for Engineering</a:t>
            </a:r>
          </a:p>
          <a:p>
            <a:pPr fontAlgn="auto">
              <a:spcAft>
                <a:spcPts val="0"/>
              </a:spcAft>
              <a:defRPr/>
            </a:pPr>
            <a:r>
              <a:rPr lang="en-US" sz="2400" b="1" dirty="0" smtClean="0"/>
              <a:t>Strengthening the educational foundation for tomorrow’s Engineers – Raise the bar initiative – 2012 &amp; 2013</a:t>
            </a:r>
          </a:p>
          <a:p>
            <a:pPr fontAlgn="auto">
              <a:spcAft>
                <a:spcPts val="0"/>
              </a:spcAft>
              <a:defRPr/>
            </a:pPr>
            <a:r>
              <a:rPr lang="en-US" sz="2400" b="1" dirty="0" smtClean="0"/>
              <a:t>2013 Report Card for America’s Infrastructure</a:t>
            </a:r>
          </a:p>
          <a:p>
            <a:pPr fontAlgn="auto">
              <a:spcAft>
                <a:spcPts val="0"/>
              </a:spcAft>
              <a:defRPr/>
            </a:pPr>
            <a:r>
              <a:rPr lang="en-US" sz="2400" b="1" dirty="0" smtClean="0"/>
              <a:t>Failure to act – the impact of current infrastructure invest- </a:t>
            </a:r>
            <a:r>
              <a:rPr lang="en-US" sz="2400" b="1" dirty="0" err="1" smtClean="0"/>
              <a:t>ment</a:t>
            </a:r>
            <a:r>
              <a:rPr lang="en-US" sz="2400" b="1" dirty="0" smtClean="0"/>
              <a:t> on America’s economic future.</a:t>
            </a:r>
          </a:p>
          <a:p>
            <a:pPr marL="0" indent="0" fontAlgn="auto">
              <a:spcAft>
                <a:spcPts val="0"/>
              </a:spcAft>
              <a:buNone/>
              <a:defRPr/>
            </a:pPr>
            <a:endParaRPr lang="en-US" sz="2400" b="1" dirty="0"/>
          </a:p>
          <a:p>
            <a:pPr marL="0" indent="0" fontAlgn="auto">
              <a:spcAft>
                <a:spcPts val="0"/>
              </a:spcAft>
              <a:buNone/>
              <a:defRPr/>
            </a:pPr>
            <a:r>
              <a:rPr lang="en-US" sz="2400" b="1" dirty="0" smtClean="0"/>
              <a:t>ASCE report card does NOT include information on the spatial data infrastructure.  All CE’s use/are responsible for spatial data!</a:t>
            </a:r>
          </a:p>
        </p:txBody>
      </p:sp>
    </p:spTree>
    <p:extLst>
      <p:ext uri="{BB962C8B-B14F-4D97-AF65-F5344CB8AC3E}">
        <p14:creationId xmlns:p14="http://schemas.microsoft.com/office/powerpoint/2010/main" val="1319624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228600" y="1295400"/>
            <a:ext cx="8610600" cy="5257800"/>
          </a:xfrm>
        </p:spPr>
        <p:txBody>
          <a:bodyPr/>
          <a:lstStyle/>
          <a:p>
            <a:pPr fontAlgn="auto">
              <a:spcAft>
                <a:spcPts val="0"/>
              </a:spcAft>
              <a:buNone/>
              <a:defRPr/>
            </a:pPr>
            <a:r>
              <a:rPr lang="en-US" sz="2400" b="1" dirty="0" smtClean="0"/>
              <a:t>COGO Report Card on National Spatial Data Infrastructure (NSDI):</a:t>
            </a:r>
            <a:endParaRPr lang="en-US" sz="2400" b="1" dirty="0"/>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r>
              <a:rPr lang="en-US" sz="2400" b="1" dirty="0" smtClean="0"/>
              <a:t>Published/posted February 6, 2015.</a:t>
            </a:r>
            <a:endParaRPr lang="en-US" sz="2400" b="1" dirty="0"/>
          </a:p>
          <a:p>
            <a:pPr fontAlgn="auto">
              <a:spcAft>
                <a:spcPts val="0"/>
              </a:spcAft>
              <a:buFont typeface="Arial" pitchFamily="34" charset="0"/>
              <a:buChar char="•"/>
              <a:defRPr/>
            </a:pPr>
            <a:r>
              <a:rPr lang="en-US" sz="2400" b="1" dirty="0" smtClean="0"/>
              <a:t>Can be downloaded from ASPRS web site.</a:t>
            </a:r>
            <a:endParaRPr lang="en-US" sz="2400" b="1" dirty="0"/>
          </a:p>
          <a:p>
            <a:pPr fontAlgn="auto">
              <a:spcAft>
                <a:spcPts val="0"/>
              </a:spcAft>
              <a:buFont typeface="Arial" pitchFamily="34" charset="0"/>
              <a:buChar char="•"/>
              <a:defRPr/>
            </a:pPr>
            <a:r>
              <a:rPr lang="en-US" sz="2400" b="1" dirty="0" smtClean="0"/>
              <a:t>Patterned after ASCE Infrastructure Report card on:</a:t>
            </a:r>
          </a:p>
          <a:p>
            <a:pPr marL="0" indent="0" fontAlgn="auto">
              <a:spcAft>
                <a:spcPts val="0"/>
              </a:spcAft>
              <a:buNone/>
              <a:defRPr/>
            </a:pPr>
            <a:r>
              <a:rPr lang="en-US" sz="2400" b="1" dirty="0"/>
              <a:t> </a:t>
            </a:r>
            <a:r>
              <a:rPr lang="en-US" sz="2400" b="1" dirty="0" smtClean="0"/>
              <a:t>      - Transportation, Energy, Water &amp; 13 other categories.</a:t>
            </a:r>
          </a:p>
          <a:p>
            <a:pPr marL="0" indent="0" fontAlgn="auto">
              <a:spcAft>
                <a:spcPts val="0"/>
              </a:spcAft>
              <a:buNone/>
              <a:defRPr/>
            </a:pPr>
            <a:r>
              <a:rPr lang="en-US" sz="2400" b="1" dirty="0"/>
              <a:t> </a:t>
            </a:r>
            <a:r>
              <a:rPr lang="en-US" sz="2400" b="1" dirty="0" smtClean="0"/>
              <a:t>      - Assessment of status every 4 years.</a:t>
            </a:r>
          </a:p>
          <a:p>
            <a:pPr marL="0" indent="0" fontAlgn="auto">
              <a:spcAft>
                <a:spcPts val="0"/>
              </a:spcAft>
              <a:buNone/>
              <a:defRPr/>
            </a:pPr>
            <a:r>
              <a:rPr lang="en-US" sz="2400" b="1" dirty="0"/>
              <a:t> </a:t>
            </a:r>
            <a:r>
              <a:rPr lang="en-US" sz="2400" b="1" dirty="0" smtClean="0"/>
              <a:t>      - Assigns a grade A to F with pluses and minuses.</a:t>
            </a:r>
          </a:p>
          <a:p>
            <a:pPr marL="0" indent="0" fontAlgn="auto">
              <a:spcAft>
                <a:spcPts val="0"/>
              </a:spcAft>
              <a:buNone/>
              <a:defRPr/>
            </a:pPr>
            <a:r>
              <a:rPr lang="en-US" sz="2400" b="1" dirty="0"/>
              <a:t> </a:t>
            </a:r>
            <a:r>
              <a:rPr lang="en-US" sz="2400" b="1" dirty="0" smtClean="0"/>
              <a:t>      - Used to justify infrastructure investments.</a:t>
            </a:r>
          </a:p>
          <a:p>
            <a:pPr marL="0" indent="0" fontAlgn="auto">
              <a:spcAft>
                <a:spcPts val="0"/>
              </a:spcAft>
              <a:buNone/>
              <a:defRPr/>
            </a:pPr>
            <a:r>
              <a:rPr lang="en-US" sz="2400" b="1" dirty="0"/>
              <a:t> </a:t>
            </a:r>
            <a:r>
              <a:rPr lang="en-US" sz="2400" b="1" dirty="0" smtClean="0"/>
              <a:t>      - Notes grade changes from previous assessment.</a:t>
            </a:r>
          </a:p>
          <a:p>
            <a:pPr marL="0" indent="0" fontAlgn="auto">
              <a:spcAft>
                <a:spcPts val="0"/>
              </a:spcAft>
              <a:buNone/>
              <a:defRPr/>
            </a:pPr>
            <a:r>
              <a:rPr lang="en-US" sz="2400" b="1" dirty="0"/>
              <a:t> </a:t>
            </a:r>
            <a:r>
              <a:rPr lang="en-US" sz="2400" b="1" dirty="0" smtClean="0"/>
              <a:t>      - Scorecard to keep track of progress (or lack thereof).</a:t>
            </a:r>
            <a:endParaRPr lang="en-US" sz="2400" b="1" dirty="0"/>
          </a:p>
        </p:txBody>
      </p:sp>
    </p:spTree>
    <p:extLst>
      <p:ext uri="{BB962C8B-B14F-4D97-AF65-F5344CB8AC3E}">
        <p14:creationId xmlns:p14="http://schemas.microsoft.com/office/powerpoint/2010/main" val="1672411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ASCE Southern NM Branch Meeting - 2015 </a:t>
            </a:r>
            <a:br>
              <a:rPr lang="en-US" sz="1600" b="1" dirty="0" smtClean="0"/>
            </a:br>
            <a:r>
              <a:rPr lang="en-US" sz="1600" b="1" dirty="0" smtClean="0"/>
              <a:t>Discussion of COGO Spatial Data Report Card - Burkholder</a:t>
            </a:r>
          </a:p>
        </p:txBody>
      </p:sp>
      <p:sp>
        <p:nvSpPr>
          <p:cNvPr id="4099" name="Rectangle 3"/>
          <p:cNvSpPr>
            <a:spLocks noGrp="1" noChangeArrowheads="1"/>
          </p:cNvSpPr>
          <p:nvPr>
            <p:ph type="body" idx="1"/>
          </p:nvPr>
        </p:nvSpPr>
        <p:spPr>
          <a:xfrm>
            <a:off x="457200" y="1066800"/>
            <a:ext cx="8229600" cy="5562600"/>
          </a:xfrm>
        </p:spPr>
        <p:txBody>
          <a:bodyPr/>
          <a:lstStyle/>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r>
              <a:rPr lang="en-US" sz="2400" b="1" dirty="0" smtClean="0"/>
              <a:t>The ASCE Geomatics Division (GMD) discussed what it would take to develop a spatial data report card.  Big task!</a:t>
            </a:r>
          </a:p>
          <a:p>
            <a:pPr fontAlgn="auto">
              <a:spcAft>
                <a:spcPts val="0"/>
              </a:spcAft>
              <a:buFont typeface="Arial" pitchFamily="34" charset="0"/>
              <a:buChar char="•"/>
              <a:defRPr/>
            </a:pPr>
            <a:endParaRPr lang="en-US" sz="2400" b="1" dirty="0"/>
          </a:p>
          <a:p>
            <a:pPr fontAlgn="auto">
              <a:spcAft>
                <a:spcPts val="0"/>
              </a:spcAft>
              <a:buFont typeface="Arial" pitchFamily="34" charset="0"/>
              <a:buChar char="•"/>
              <a:defRPr/>
            </a:pPr>
            <a:r>
              <a:rPr lang="en-US" sz="2400" b="1" dirty="0" smtClean="0"/>
              <a:t>A “Report Card on the National Spatial Data Infrastructure” was developed by the Coalition of Geospatial Organizations (COGO)</a:t>
            </a:r>
          </a:p>
          <a:p>
            <a:pPr marL="0" indent="0" fontAlgn="auto">
              <a:spcAft>
                <a:spcPts val="0"/>
              </a:spcAft>
              <a:buNone/>
              <a:defRPr/>
            </a:pPr>
            <a:r>
              <a:rPr lang="en-US" sz="2400" b="1" dirty="0" smtClean="0"/>
              <a:t> </a:t>
            </a:r>
          </a:p>
          <a:p>
            <a:pPr fontAlgn="auto">
              <a:spcAft>
                <a:spcPts val="0"/>
              </a:spcAft>
              <a:buFont typeface="Arial" pitchFamily="34" charset="0"/>
              <a:buChar char="•"/>
              <a:defRPr/>
            </a:pPr>
            <a:r>
              <a:rPr lang="en-US" sz="2400" b="1" dirty="0" smtClean="0"/>
              <a:t> “Report Card” can be downloaded from:</a:t>
            </a:r>
          </a:p>
          <a:p>
            <a:pPr marL="400050" lvl="1" indent="0" fontAlgn="auto">
              <a:spcAft>
                <a:spcPts val="0"/>
              </a:spcAft>
              <a:buNone/>
              <a:defRPr/>
            </a:pPr>
            <a:r>
              <a:rPr lang="en-US" sz="2400" b="1" dirty="0" smtClean="0">
                <a:hlinkClick r:id="rId2"/>
              </a:rPr>
              <a:t>http</a:t>
            </a:r>
            <a:r>
              <a:rPr lang="en-US" sz="2400" b="1" dirty="0">
                <a:hlinkClick r:id="rId2"/>
              </a:rPr>
              <a:t>://</a:t>
            </a:r>
            <a:r>
              <a:rPr lang="en-US" sz="2400" b="1" dirty="0" smtClean="0">
                <a:hlinkClick r:id="rId2"/>
              </a:rPr>
              <a:t>www.asprs.org/Press-Releases/Coalition-of-Geospatial-Organizers-COGO-Announces-the-Release-of-the-Report-Card-on-the-U-S-National-Spatial-Data-Infrastructure.html</a:t>
            </a:r>
            <a:r>
              <a:rPr lang="en-US" sz="2400" b="1" dirty="0" smtClean="0"/>
              <a:t> </a:t>
            </a:r>
            <a:endParaRPr lang="en-US" sz="2400" b="1" dirty="0"/>
          </a:p>
          <a:p>
            <a:pPr marL="400050" lvl="1" indent="0" fontAlgn="auto">
              <a:spcAft>
                <a:spcPts val="0"/>
              </a:spcAft>
              <a:buNone/>
              <a:defRPr/>
            </a:pPr>
            <a:endParaRPr lang="en-US" sz="2000" b="1" dirty="0"/>
          </a:p>
          <a:p>
            <a:pPr marL="400050" lvl="1" indent="0" fontAlgn="auto">
              <a:spcAft>
                <a:spcPts val="0"/>
              </a:spcAft>
              <a:buNone/>
              <a:defRPr/>
            </a:pPr>
            <a:endParaRPr lang="en-US" sz="2000" b="1" dirty="0" smtClean="0"/>
          </a:p>
        </p:txBody>
      </p:sp>
    </p:spTree>
    <p:extLst>
      <p:ext uri="{BB962C8B-B14F-4D97-AF65-F5344CB8AC3E}">
        <p14:creationId xmlns:p14="http://schemas.microsoft.com/office/powerpoint/2010/main" val="1623077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ASCE Southern NM Branch Meeting - 2015 </a:t>
            </a:r>
            <a:br>
              <a:rPr lang="en-US" sz="1600" b="1" dirty="0" smtClean="0"/>
            </a:br>
            <a:r>
              <a:rPr lang="en-US" sz="1600" b="1" dirty="0" smtClean="0"/>
              <a:t>Discussion of COGO Spatial Data Report Card - Burkholder</a:t>
            </a:r>
          </a:p>
        </p:txBody>
      </p:sp>
      <p:sp>
        <p:nvSpPr>
          <p:cNvPr id="4099" name="Rectangle 3"/>
          <p:cNvSpPr>
            <a:spLocks noGrp="1" noChangeArrowheads="1"/>
          </p:cNvSpPr>
          <p:nvPr>
            <p:ph type="body" idx="1"/>
          </p:nvPr>
        </p:nvSpPr>
        <p:spPr>
          <a:xfrm>
            <a:off x="457200" y="1066800"/>
            <a:ext cx="8229600" cy="5562600"/>
          </a:xfrm>
        </p:spPr>
        <p:txBody>
          <a:bodyPr/>
          <a:lstStyle/>
          <a:p>
            <a:pPr fontAlgn="auto">
              <a:spcAft>
                <a:spcPts val="0"/>
              </a:spcAft>
              <a:buNone/>
              <a:defRPr/>
            </a:pPr>
            <a:r>
              <a:rPr lang="en-US" sz="2200" b="1" dirty="0" smtClean="0"/>
              <a:t>Coalition of Geospatial Organizations (COGO) includes:</a:t>
            </a:r>
          </a:p>
          <a:p>
            <a:pPr fontAlgn="auto">
              <a:spcAft>
                <a:spcPts val="0"/>
              </a:spcAft>
              <a:buFont typeface="Arial" pitchFamily="34" charset="0"/>
              <a:buChar char="•"/>
              <a:defRPr/>
            </a:pPr>
            <a:r>
              <a:rPr lang="en-US" sz="2200" b="1" dirty="0" smtClean="0"/>
              <a:t>American Society of Civil Engineers</a:t>
            </a:r>
            <a:r>
              <a:rPr lang="en-US" sz="2200" b="1" dirty="0"/>
              <a:t>. </a:t>
            </a:r>
            <a:endParaRPr lang="en-US" sz="2200" b="1" dirty="0" smtClean="0"/>
          </a:p>
          <a:p>
            <a:pPr fontAlgn="auto">
              <a:spcAft>
                <a:spcPts val="0"/>
              </a:spcAft>
              <a:buFont typeface="Arial" pitchFamily="34" charset="0"/>
              <a:buChar char="•"/>
              <a:defRPr/>
            </a:pPr>
            <a:r>
              <a:rPr lang="en-US" sz="2200" b="1" dirty="0" smtClean="0"/>
              <a:t>American </a:t>
            </a:r>
            <a:r>
              <a:rPr lang="en-US" sz="2200" b="1" dirty="0"/>
              <a:t>Society of Photogrammetry &amp; Remote </a:t>
            </a:r>
            <a:r>
              <a:rPr lang="en-US" sz="2200" b="1" dirty="0" smtClean="0"/>
              <a:t>Sensing.</a:t>
            </a:r>
            <a:endParaRPr lang="en-US" sz="2200" b="1" dirty="0"/>
          </a:p>
          <a:p>
            <a:pPr fontAlgn="auto">
              <a:spcAft>
                <a:spcPts val="0"/>
              </a:spcAft>
              <a:buFont typeface="Arial" pitchFamily="34" charset="0"/>
              <a:buChar char="•"/>
              <a:defRPr/>
            </a:pPr>
            <a:r>
              <a:rPr lang="en-US" sz="2200" b="1" dirty="0" smtClean="0"/>
              <a:t>Association of American Cartographers.</a:t>
            </a:r>
            <a:endParaRPr lang="en-US" sz="2200" b="1" dirty="0"/>
          </a:p>
          <a:p>
            <a:pPr fontAlgn="auto">
              <a:spcAft>
                <a:spcPts val="0"/>
              </a:spcAft>
              <a:buFont typeface="Arial" pitchFamily="34" charset="0"/>
              <a:buChar char="•"/>
              <a:defRPr/>
            </a:pPr>
            <a:r>
              <a:rPr lang="en-US" sz="2200" b="1" dirty="0" smtClean="0"/>
              <a:t>Cartography and Geographic Information Society.</a:t>
            </a:r>
          </a:p>
          <a:p>
            <a:pPr fontAlgn="auto">
              <a:spcAft>
                <a:spcPts val="0"/>
              </a:spcAft>
              <a:buFont typeface="Arial" pitchFamily="34" charset="0"/>
              <a:buChar char="•"/>
              <a:defRPr/>
            </a:pPr>
            <a:r>
              <a:rPr lang="en-US" sz="2200" b="1" dirty="0" smtClean="0"/>
              <a:t>Geographic and Land Information Society.</a:t>
            </a:r>
          </a:p>
          <a:p>
            <a:pPr fontAlgn="auto">
              <a:spcAft>
                <a:spcPts val="0"/>
              </a:spcAft>
              <a:buFont typeface="Arial" pitchFamily="34" charset="0"/>
              <a:buChar char="•"/>
              <a:defRPr/>
            </a:pPr>
            <a:r>
              <a:rPr lang="en-US" sz="2200" b="1" dirty="0" smtClean="0"/>
              <a:t>Geographic Information Systems Certification Institute.</a:t>
            </a:r>
            <a:endParaRPr lang="en-US" sz="2200" b="1" dirty="0"/>
          </a:p>
          <a:p>
            <a:pPr fontAlgn="auto">
              <a:spcAft>
                <a:spcPts val="0"/>
              </a:spcAft>
              <a:buFont typeface="Arial" pitchFamily="34" charset="0"/>
              <a:buChar char="•"/>
              <a:defRPr/>
            </a:pPr>
            <a:r>
              <a:rPr lang="en-US" sz="2200" b="1" dirty="0" smtClean="0"/>
              <a:t>International Association of Assessing Officers.</a:t>
            </a:r>
          </a:p>
          <a:p>
            <a:pPr fontAlgn="auto">
              <a:spcAft>
                <a:spcPts val="0"/>
              </a:spcAft>
              <a:buFont typeface="Arial" pitchFamily="34" charset="0"/>
              <a:buChar char="•"/>
              <a:defRPr/>
            </a:pPr>
            <a:r>
              <a:rPr lang="en-US" sz="2200" b="1" dirty="0" smtClean="0"/>
              <a:t>Management Assoc. for Private Photogrammetric Surveyors.</a:t>
            </a:r>
          </a:p>
          <a:p>
            <a:pPr fontAlgn="auto">
              <a:spcAft>
                <a:spcPts val="0"/>
              </a:spcAft>
              <a:buFont typeface="Arial" pitchFamily="34" charset="0"/>
              <a:buChar char="•"/>
              <a:defRPr/>
            </a:pPr>
            <a:r>
              <a:rPr lang="en-US" sz="2200" b="1" dirty="0" smtClean="0"/>
              <a:t>National Society for Professional Surveyors.</a:t>
            </a:r>
          </a:p>
          <a:p>
            <a:pPr fontAlgn="auto">
              <a:spcAft>
                <a:spcPts val="0"/>
              </a:spcAft>
              <a:buFont typeface="Arial" pitchFamily="34" charset="0"/>
              <a:buChar char="•"/>
              <a:defRPr/>
            </a:pPr>
            <a:r>
              <a:rPr lang="en-US" sz="2200" b="1" dirty="0" smtClean="0"/>
              <a:t>National States Geographic Information Council.</a:t>
            </a:r>
          </a:p>
          <a:p>
            <a:pPr fontAlgn="auto">
              <a:spcAft>
                <a:spcPts val="0"/>
              </a:spcAft>
              <a:buFont typeface="Arial" pitchFamily="34" charset="0"/>
              <a:buChar char="•"/>
              <a:defRPr/>
            </a:pPr>
            <a:r>
              <a:rPr lang="en-US" sz="2200" b="1" dirty="0" smtClean="0"/>
              <a:t>U.S. Geospatial Intelligence Foundation.</a:t>
            </a:r>
          </a:p>
          <a:p>
            <a:pPr fontAlgn="auto">
              <a:spcAft>
                <a:spcPts val="0"/>
              </a:spcAft>
              <a:buFont typeface="Arial" pitchFamily="34" charset="0"/>
              <a:buChar char="•"/>
              <a:defRPr/>
            </a:pPr>
            <a:r>
              <a:rPr lang="en-US" sz="2200" b="1" dirty="0" smtClean="0"/>
              <a:t>University Consortium for Geographic Information Science.</a:t>
            </a:r>
          </a:p>
          <a:p>
            <a:pPr fontAlgn="auto">
              <a:spcAft>
                <a:spcPts val="0"/>
              </a:spcAft>
              <a:buFont typeface="Arial" pitchFamily="34" charset="0"/>
              <a:buChar char="•"/>
              <a:defRPr/>
            </a:pPr>
            <a:r>
              <a:rPr lang="en-US" sz="2200" b="1" dirty="0" smtClean="0"/>
              <a:t>Urban and Regional Information Systems Association.</a:t>
            </a:r>
            <a:endParaRPr lang="en-US" sz="22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3489078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Report Card on National Spatial Data Infrastructure (NSDI)</a:t>
            </a:r>
          </a:p>
          <a:p>
            <a:pPr fontAlgn="auto">
              <a:spcAft>
                <a:spcPts val="0"/>
              </a:spcAft>
              <a:buNone/>
              <a:defRPr/>
            </a:pPr>
            <a:endParaRPr lang="en-US" sz="2400" b="1" dirty="0"/>
          </a:p>
          <a:p>
            <a:pPr fontAlgn="auto">
              <a:spcAft>
                <a:spcPts val="0"/>
              </a:spcAft>
              <a:buFont typeface="Arial" pitchFamily="34" charset="0"/>
              <a:buChar char="•"/>
              <a:defRPr/>
            </a:pPr>
            <a:r>
              <a:rPr lang="en-US" sz="2400" b="1" dirty="0" smtClean="0"/>
              <a:t>Grades only the NSDI Framework – best use of resources.</a:t>
            </a:r>
            <a:endParaRPr lang="en-US" sz="2400" b="1" dirty="0"/>
          </a:p>
          <a:p>
            <a:pPr fontAlgn="auto">
              <a:spcAft>
                <a:spcPts val="0"/>
              </a:spcAft>
              <a:buFont typeface="Arial" pitchFamily="34" charset="0"/>
              <a:buChar char="•"/>
              <a:defRPr/>
            </a:pPr>
            <a:r>
              <a:rPr lang="en-US" sz="2400" b="1" dirty="0" smtClean="0"/>
              <a:t>Framework includes 7 data themes:</a:t>
            </a:r>
            <a:endParaRPr lang="en-US" sz="2400" b="1" dirty="0"/>
          </a:p>
          <a:p>
            <a:pPr marL="0" indent="0" fontAlgn="auto">
              <a:spcAft>
                <a:spcPts val="0"/>
              </a:spcAft>
              <a:buNone/>
              <a:defRPr/>
            </a:pPr>
            <a:r>
              <a:rPr lang="en-US" sz="2400" b="1" dirty="0" smtClean="0"/>
              <a:t>       - Cadastral Data.					D+</a:t>
            </a:r>
          </a:p>
          <a:p>
            <a:pPr marL="0" indent="0" fontAlgn="auto">
              <a:spcAft>
                <a:spcPts val="0"/>
              </a:spcAft>
              <a:buNone/>
              <a:defRPr/>
            </a:pPr>
            <a:r>
              <a:rPr lang="en-US" sz="2400" b="1" dirty="0"/>
              <a:t> </a:t>
            </a:r>
            <a:r>
              <a:rPr lang="en-US" sz="2400" b="1" dirty="0" smtClean="0"/>
              <a:t>      - Elevation Data.          				C+</a:t>
            </a:r>
          </a:p>
          <a:p>
            <a:pPr marL="0" indent="0" fontAlgn="auto">
              <a:spcAft>
                <a:spcPts val="0"/>
              </a:spcAft>
              <a:buNone/>
              <a:defRPr/>
            </a:pPr>
            <a:r>
              <a:rPr lang="en-US" sz="2400" b="1" dirty="0"/>
              <a:t> </a:t>
            </a:r>
            <a:r>
              <a:rPr lang="en-US" sz="2400" b="1" dirty="0" smtClean="0"/>
              <a:t>      - Geodetic Control Data.				B+</a:t>
            </a:r>
          </a:p>
          <a:p>
            <a:pPr marL="0" indent="0" fontAlgn="auto">
              <a:spcAft>
                <a:spcPts val="0"/>
              </a:spcAft>
              <a:buNone/>
              <a:defRPr/>
            </a:pPr>
            <a:r>
              <a:rPr lang="en-US" sz="2400" b="1" dirty="0"/>
              <a:t> </a:t>
            </a:r>
            <a:r>
              <a:rPr lang="en-US" sz="2400" b="1" dirty="0" smtClean="0"/>
              <a:t>      - Governmental Units Data.			C</a:t>
            </a:r>
          </a:p>
          <a:p>
            <a:pPr marL="0" indent="0" fontAlgn="auto">
              <a:spcAft>
                <a:spcPts val="0"/>
              </a:spcAft>
              <a:buNone/>
              <a:defRPr/>
            </a:pPr>
            <a:r>
              <a:rPr lang="en-US" sz="2400" b="1" dirty="0"/>
              <a:t> </a:t>
            </a:r>
            <a:r>
              <a:rPr lang="en-US" sz="2400" b="1" dirty="0" smtClean="0"/>
              <a:t>      - Hydrography Data. 				C</a:t>
            </a:r>
          </a:p>
          <a:p>
            <a:pPr marL="0" indent="0" fontAlgn="auto">
              <a:spcAft>
                <a:spcPts val="0"/>
              </a:spcAft>
              <a:buNone/>
              <a:defRPr/>
            </a:pPr>
            <a:r>
              <a:rPr lang="en-US" sz="2400" b="1" dirty="0"/>
              <a:t> </a:t>
            </a:r>
            <a:r>
              <a:rPr lang="en-US" sz="2400" b="1" dirty="0" smtClean="0"/>
              <a:t>      - Orthoimagery Data.				C+</a:t>
            </a:r>
          </a:p>
          <a:p>
            <a:pPr marL="0" indent="0" fontAlgn="auto">
              <a:spcAft>
                <a:spcPts val="0"/>
              </a:spcAft>
              <a:buNone/>
              <a:defRPr/>
            </a:pPr>
            <a:r>
              <a:rPr lang="en-US" sz="2400" b="1" dirty="0"/>
              <a:t> </a:t>
            </a:r>
            <a:r>
              <a:rPr lang="en-US" sz="2400" b="1" dirty="0" smtClean="0"/>
              <a:t>      - Transportation Data.				D</a:t>
            </a:r>
          </a:p>
          <a:p>
            <a:pPr marL="0" indent="0" fontAlgn="auto">
              <a:spcAft>
                <a:spcPts val="0"/>
              </a:spcAft>
              <a:buNone/>
              <a:defRPr/>
            </a:pPr>
            <a:r>
              <a:rPr lang="en-US" sz="2400" b="1" dirty="0"/>
              <a:t>	</a:t>
            </a:r>
            <a:r>
              <a:rPr lang="en-US" sz="2400" b="1" dirty="0" smtClean="0"/>
              <a:t>			           Overall grade = C</a:t>
            </a:r>
            <a:endParaRPr lang="en-US" sz="2400" b="1" dirty="0"/>
          </a:p>
        </p:txBody>
      </p:sp>
    </p:spTree>
    <p:extLst>
      <p:ext uri="{BB962C8B-B14F-4D97-AF65-F5344CB8AC3E}">
        <p14:creationId xmlns:p14="http://schemas.microsoft.com/office/powerpoint/2010/main" val="34625685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Report Card on National Spatial Data Infrastructure (NSDI)</a:t>
            </a:r>
            <a:endParaRPr lang="en-US" sz="2400" b="1" dirty="0"/>
          </a:p>
          <a:p>
            <a:pPr fontAlgn="auto">
              <a:spcAft>
                <a:spcPts val="0"/>
              </a:spcAft>
              <a:buFont typeface="Arial" pitchFamily="34" charset="0"/>
              <a:buChar char="•"/>
              <a:defRPr/>
            </a:pPr>
            <a:endParaRPr lang="en-US" sz="2400" b="1" dirty="0"/>
          </a:p>
          <a:p>
            <a:pPr fontAlgn="auto">
              <a:spcAft>
                <a:spcPts val="0"/>
              </a:spcAft>
              <a:buFont typeface="Arial" pitchFamily="34" charset="0"/>
              <a:buChar char="•"/>
              <a:defRPr/>
            </a:pPr>
            <a:r>
              <a:rPr lang="en-US" sz="2400" b="1" dirty="0" smtClean="0"/>
              <a:t>Also includes evaluation of 7 management issues:</a:t>
            </a:r>
            <a:endParaRPr lang="en-US" sz="2400" b="1" dirty="0"/>
          </a:p>
          <a:p>
            <a:pPr marL="0" indent="0" fontAlgn="auto">
              <a:spcAft>
                <a:spcPts val="0"/>
              </a:spcAft>
              <a:buNone/>
              <a:defRPr/>
            </a:pPr>
            <a:r>
              <a:rPr lang="en-US" sz="2400" b="1" dirty="0" smtClean="0"/>
              <a:t>       - Capacity						C</a:t>
            </a:r>
          </a:p>
          <a:p>
            <a:pPr marL="0" indent="0" fontAlgn="auto">
              <a:spcAft>
                <a:spcPts val="0"/>
              </a:spcAft>
              <a:buNone/>
              <a:defRPr/>
            </a:pPr>
            <a:r>
              <a:rPr lang="en-US" sz="2400" b="1" dirty="0"/>
              <a:t> </a:t>
            </a:r>
            <a:r>
              <a:rPr lang="en-US" sz="2400" b="1" dirty="0" smtClean="0"/>
              <a:t>      - Condition 					D</a:t>
            </a:r>
          </a:p>
          <a:p>
            <a:pPr marL="0" indent="0" fontAlgn="auto">
              <a:spcAft>
                <a:spcPts val="0"/>
              </a:spcAft>
              <a:buNone/>
              <a:defRPr/>
            </a:pPr>
            <a:r>
              <a:rPr lang="en-US" sz="2400" b="1" dirty="0"/>
              <a:t> </a:t>
            </a:r>
            <a:r>
              <a:rPr lang="en-US" sz="2400" b="1" dirty="0" smtClean="0"/>
              <a:t>      - Funding 						D</a:t>
            </a:r>
          </a:p>
          <a:p>
            <a:pPr marL="0" indent="0" fontAlgn="auto">
              <a:spcAft>
                <a:spcPts val="0"/>
              </a:spcAft>
              <a:buNone/>
              <a:defRPr/>
            </a:pPr>
            <a:r>
              <a:rPr lang="en-US" sz="2400" b="1" dirty="0"/>
              <a:t> </a:t>
            </a:r>
            <a:r>
              <a:rPr lang="en-US" sz="2400" b="1" dirty="0" smtClean="0"/>
              <a:t>      - Future need					D</a:t>
            </a:r>
          </a:p>
          <a:p>
            <a:pPr marL="0" indent="0" fontAlgn="auto">
              <a:spcAft>
                <a:spcPts val="0"/>
              </a:spcAft>
              <a:buNone/>
              <a:defRPr/>
            </a:pPr>
            <a:r>
              <a:rPr lang="en-US" sz="2400" b="1" dirty="0"/>
              <a:t> </a:t>
            </a:r>
            <a:r>
              <a:rPr lang="en-US" sz="2400" b="1" dirty="0" smtClean="0"/>
              <a:t>      - Operation &amp; Maintenance			C</a:t>
            </a:r>
          </a:p>
          <a:p>
            <a:pPr marL="0" indent="0" fontAlgn="auto">
              <a:spcAft>
                <a:spcPts val="0"/>
              </a:spcAft>
              <a:buNone/>
              <a:defRPr/>
            </a:pPr>
            <a:r>
              <a:rPr lang="en-US" sz="2400" b="1" dirty="0"/>
              <a:t> </a:t>
            </a:r>
            <a:r>
              <a:rPr lang="en-US" sz="2400" b="1" dirty="0" smtClean="0"/>
              <a:t>      - Public Use					C</a:t>
            </a:r>
          </a:p>
          <a:p>
            <a:pPr marL="0" indent="0" fontAlgn="auto">
              <a:spcAft>
                <a:spcPts val="0"/>
              </a:spcAft>
              <a:buNone/>
              <a:defRPr/>
            </a:pPr>
            <a:r>
              <a:rPr lang="en-US" sz="2400" b="1" dirty="0"/>
              <a:t> </a:t>
            </a:r>
            <a:r>
              <a:rPr lang="en-US" sz="2400" b="1" dirty="0" smtClean="0"/>
              <a:t>      - Resilience					C</a:t>
            </a:r>
          </a:p>
          <a:p>
            <a:pPr marL="0" indent="0" fontAlgn="auto">
              <a:spcAft>
                <a:spcPts val="0"/>
              </a:spcAft>
              <a:buNone/>
              <a:defRPr/>
            </a:pPr>
            <a:r>
              <a:rPr lang="en-US" sz="2400" b="1" dirty="0" smtClean="0"/>
              <a:t>			         Comprehensive grade = C-</a:t>
            </a:r>
            <a:endParaRPr lang="en-US" sz="2400" b="1" dirty="0"/>
          </a:p>
        </p:txBody>
      </p:sp>
    </p:spTree>
    <p:extLst>
      <p:ext uri="{BB962C8B-B14F-4D97-AF65-F5344CB8AC3E}">
        <p14:creationId xmlns:p14="http://schemas.microsoft.com/office/powerpoint/2010/main" val="30500482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Executive Summary (paraphrased):</a:t>
            </a:r>
            <a:endParaRPr lang="en-US" sz="2400" b="1" dirty="0"/>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r>
              <a:rPr lang="en-US" sz="2400" b="1" dirty="0" smtClean="0"/>
              <a:t>NSDI created by Executive Order 12906, April 11, 1994.</a:t>
            </a:r>
            <a:endParaRPr lang="en-US" sz="2400" b="1" dirty="0"/>
          </a:p>
          <a:p>
            <a:pPr fontAlgn="auto">
              <a:spcAft>
                <a:spcPts val="0"/>
              </a:spcAft>
              <a:buFont typeface="Arial" pitchFamily="34" charset="0"/>
              <a:buChar char="•"/>
              <a:defRPr/>
            </a:pPr>
            <a:r>
              <a:rPr lang="en-US" sz="2400" b="1" dirty="0" smtClean="0"/>
              <a:t>Create plan for implementation of a national digital geospatial data framework. . &amp; ongoing data maintenance.”</a:t>
            </a:r>
            <a:endParaRPr lang="en-US" sz="2400" b="1" dirty="0"/>
          </a:p>
          <a:p>
            <a:pPr fontAlgn="auto">
              <a:spcAft>
                <a:spcPts val="0"/>
              </a:spcAft>
              <a:buFont typeface="Arial" pitchFamily="34" charset="0"/>
              <a:buChar char="•"/>
              <a:defRPr/>
            </a:pPr>
            <a:r>
              <a:rPr lang="en-US" sz="2400" b="1" dirty="0" smtClean="0"/>
              <a:t>Federal government is no longer dominant data producer.</a:t>
            </a:r>
          </a:p>
          <a:p>
            <a:pPr fontAlgn="auto">
              <a:spcAft>
                <a:spcPts val="0"/>
              </a:spcAft>
              <a:buFont typeface="Arial" pitchFamily="34" charset="0"/>
              <a:buChar char="•"/>
              <a:defRPr/>
            </a:pPr>
            <a:r>
              <a:rPr lang="en-US" sz="2400" b="1" dirty="0" smtClean="0"/>
              <a:t>Stakeholders embrace technology and processes that outpaces what the federal government can provide.</a:t>
            </a:r>
          </a:p>
          <a:p>
            <a:pPr fontAlgn="auto">
              <a:spcAft>
                <a:spcPts val="0"/>
              </a:spcAft>
              <a:buFont typeface="Arial" pitchFamily="34" charset="0"/>
              <a:buChar char="•"/>
              <a:defRPr/>
            </a:pPr>
            <a:r>
              <a:rPr lang="en-US" sz="2400" b="1" dirty="0" smtClean="0"/>
              <a:t>There is an urgent need to reexamine relationships between data providers and users.</a:t>
            </a:r>
          </a:p>
          <a:p>
            <a:pPr fontAlgn="auto">
              <a:spcAft>
                <a:spcPts val="0"/>
              </a:spcAft>
              <a:buFont typeface="Arial" pitchFamily="34" charset="0"/>
              <a:buChar char="•"/>
              <a:defRPr/>
            </a:pPr>
            <a:r>
              <a:rPr lang="en-US" sz="2400" b="1" dirty="0" smtClean="0"/>
              <a:t>Needed – a fair and equitable geospatial data marketplace that serves a full range of applications.</a:t>
            </a:r>
          </a:p>
          <a:p>
            <a:pPr fontAlgn="auto">
              <a:spcAft>
                <a:spcPts val="0"/>
              </a:spcAft>
              <a:buFont typeface="Arial" pitchFamily="34" charset="0"/>
              <a:buChar char="•"/>
              <a:defRPr/>
            </a:pPr>
            <a:endParaRPr lang="en-US" sz="2400" b="1" dirty="0" smtClean="0"/>
          </a:p>
        </p:txBody>
      </p:sp>
    </p:spTree>
    <p:extLst>
      <p:ext uri="{BB962C8B-B14F-4D97-AF65-F5344CB8AC3E}">
        <p14:creationId xmlns:p14="http://schemas.microsoft.com/office/powerpoint/2010/main" val="1408481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Executive Summary (continued):</a:t>
            </a:r>
            <a:endParaRPr lang="en-US" sz="2400" b="1" dirty="0"/>
          </a:p>
          <a:p>
            <a:pPr fontAlgn="auto">
              <a:spcAft>
                <a:spcPts val="0"/>
              </a:spcAft>
              <a:buFont typeface="Arial" pitchFamily="34" charset="0"/>
              <a:buChar char="•"/>
              <a:defRPr/>
            </a:pPr>
            <a:r>
              <a:rPr lang="en-US" sz="2400" b="1" dirty="0" smtClean="0"/>
              <a:t>“The cornerstone of the program is a common digital base map that would aggregate the best representations of fundamental data from all levels of government.  These Framework  data layers are intended to serve as the unified foundation upon which all other geographic information could be created and shared.  By maintaining a standardized, high-quality series of Framework data the NSDI would provide access to reliable, current from all of the above partners, not just Federal agencies.  This would minimize duplication of effort and promote use of the most complete and reliable information.”</a:t>
            </a:r>
          </a:p>
        </p:txBody>
      </p:sp>
    </p:spTree>
    <p:extLst>
      <p:ext uri="{BB962C8B-B14F-4D97-AF65-F5344CB8AC3E}">
        <p14:creationId xmlns:p14="http://schemas.microsoft.com/office/powerpoint/2010/main" val="3853825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buNone/>
              <a:defRPr/>
            </a:pPr>
            <a:r>
              <a:rPr lang="en-US" sz="2400" b="1" dirty="0" smtClean="0"/>
              <a:t>Executive Summary (the clincher):</a:t>
            </a:r>
            <a:endParaRPr lang="en-US" sz="2400" b="1" dirty="0"/>
          </a:p>
          <a:p>
            <a:pPr fontAlgn="auto">
              <a:spcAft>
                <a:spcPts val="0"/>
              </a:spcAft>
              <a:buFont typeface="Arial" pitchFamily="34" charset="0"/>
              <a:buChar char="•"/>
              <a:defRPr/>
            </a:pPr>
            <a:r>
              <a:rPr lang="en-US" sz="2400" b="1" dirty="0" smtClean="0"/>
              <a:t>“While Framework data have been collected and made available for use over the past two decades, a digital geospatial Framework that is national in scope is not yet in place and may never exist.”</a:t>
            </a:r>
          </a:p>
          <a:p>
            <a:pPr fontAlgn="auto">
              <a:spcAft>
                <a:spcPts val="0"/>
              </a:spcAft>
              <a:buFont typeface="Arial" pitchFamily="34" charset="0"/>
              <a:buChar char="•"/>
              <a:defRPr/>
            </a:pPr>
            <a:r>
              <a:rPr lang="en-US" sz="2400" b="1" dirty="0" smtClean="0"/>
              <a:t>My question is, “Why not adopt the GSDM?”</a:t>
            </a:r>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r>
              <a:rPr lang="en-US" sz="2400" b="1" dirty="0" smtClean="0"/>
              <a:t>Example – in March 2014, the NOAA issued a request for information (RFI) asking for advice for making its data easier to use.  They want private industry to tell them how to extract commercial value from the vast holdings of agency geospatial data – and then to do it without costing the federal gov.</a:t>
            </a:r>
          </a:p>
          <a:p>
            <a:pPr fontAlgn="auto">
              <a:spcAft>
                <a:spcPts val="0"/>
              </a:spcAft>
              <a:buFont typeface="Arial" pitchFamily="34" charset="0"/>
              <a:buChar char="•"/>
              <a:defRPr/>
            </a:pPr>
            <a:r>
              <a:rPr lang="en-US" sz="2400" b="1" dirty="0" smtClean="0"/>
              <a:t>The RFI and Global COGO, Inc. response are </a:t>
            </a:r>
            <a:r>
              <a:rPr lang="en-US" sz="2400" b="1" dirty="0" smtClean="0">
                <a:hlinkClick r:id="rId2"/>
              </a:rPr>
              <a:t>posted</a:t>
            </a:r>
            <a:r>
              <a:rPr lang="en-US" sz="2400" b="1" dirty="0" smtClean="0"/>
              <a:t>.</a:t>
            </a:r>
          </a:p>
        </p:txBody>
      </p:sp>
    </p:spTree>
    <p:extLst>
      <p:ext uri="{BB962C8B-B14F-4D97-AF65-F5344CB8AC3E}">
        <p14:creationId xmlns:p14="http://schemas.microsoft.com/office/powerpoint/2010/main" val="1424264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buNone/>
              <a:defRPr/>
            </a:pPr>
            <a:r>
              <a:rPr lang="en-US" sz="2400" b="1" dirty="0" smtClean="0"/>
              <a:t>So, what does all this mean?</a:t>
            </a:r>
          </a:p>
          <a:p>
            <a:pPr fontAlgn="auto">
              <a:spcAft>
                <a:spcPts val="0"/>
              </a:spcAft>
              <a:defRPr/>
            </a:pPr>
            <a:r>
              <a:rPr lang="en-US" sz="2400" b="1" dirty="0" smtClean="0"/>
              <a:t>For me – I am preparing material for a Second Edition to the book I wrote, “The 3-D Global Spatial Data Model: Foundation of the Spatial Data Infrastructure.”</a:t>
            </a:r>
          </a:p>
          <a:p>
            <a:pPr marL="0" indent="0" fontAlgn="auto">
              <a:spcAft>
                <a:spcPts val="0"/>
              </a:spcAft>
              <a:buNone/>
              <a:defRPr/>
            </a:pPr>
            <a:r>
              <a:rPr lang="en-US" sz="2400" b="1" dirty="0"/>
              <a:t> </a:t>
            </a:r>
            <a:r>
              <a:rPr lang="en-US" sz="2400" b="1" dirty="0" smtClean="0"/>
              <a:t>     - Manuscript is due April 1, 2016.</a:t>
            </a:r>
          </a:p>
          <a:p>
            <a:pPr marL="0" indent="0" fontAlgn="auto">
              <a:spcAft>
                <a:spcPts val="0"/>
              </a:spcAft>
              <a:buNone/>
              <a:defRPr/>
            </a:pPr>
            <a:r>
              <a:rPr lang="en-US" sz="2400" b="1" dirty="0" smtClean="0"/>
              <a:t>      - New material will include least squares, network/local       </a:t>
            </a:r>
          </a:p>
          <a:p>
            <a:pPr marL="0" indent="0" fontAlgn="auto">
              <a:spcAft>
                <a:spcPts val="0"/>
              </a:spcAft>
              <a:buNone/>
              <a:defRPr/>
            </a:pPr>
            <a:r>
              <a:rPr lang="en-US" sz="2400" b="1" dirty="0"/>
              <a:t> </a:t>
            </a:r>
            <a:r>
              <a:rPr lang="en-US" sz="2400" b="1" dirty="0" smtClean="0"/>
              <a:t>        accuracies, analogies, and computational examples.</a:t>
            </a:r>
          </a:p>
          <a:p>
            <a:pPr marL="0" indent="0" fontAlgn="auto">
              <a:spcAft>
                <a:spcPts val="0"/>
              </a:spcAft>
              <a:buNone/>
              <a:defRPr/>
            </a:pPr>
            <a:r>
              <a:rPr lang="en-US" sz="2400" b="1" dirty="0"/>
              <a:t> </a:t>
            </a:r>
            <a:r>
              <a:rPr lang="en-US" sz="2400" b="1" dirty="0" smtClean="0"/>
              <a:t>     - The subtitle of the Second Edition will be, “Principles and</a:t>
            </a:r>
          </a:p>
          <a:p>
            <a:pPr marL="0" indent="0" fontAlgn="auto">
              <a:spcAft>
                <a:spcPts val="0"/>
              </a:spcAft>
              <a:buNone/>
              <a:defRPr/>
            </a:pPr>
            <a:r>
              <a:rPr lang="en-US" sz="2400" b="1" dirty="0"/>
              <a:t> </a:t>
            </a:r>
            <a:r>
              <a:rPr lang="en-US" sz="2400" b="1" dirty="0" smtClean="0"/>
              <a:t>       Applications.”  The publisher </a:t>
            </a:r>
            <a:r>
              <a:rPr lang="en-US" sz="2400" b="1" smtClean="0"/>
              <a:t>insisted </a:t>
            </a:r>
            <a:r>
              <a:rPr lang="en-US" sz="2400" b="1" smtClean="0"/>
              <a:t>that a revised </a:t>
            </a:r>
            <a:r>
              <a:rPr lang="en-US" sz="2400" b="1" dirty="0" smtClean="0"/>
              <a:t>subtitle </a:t>
            </a:r>
          </a:p>
          <a:p>
            <a:pPr marL="0" indent="0" fontAlgn="auto">
              <a:spcAft>
                <a:spcPts val="0"/>
              </a:spcAft>
              <a:buNone/>
              <a:defRPr/>
            </a:pPr>
            <a:r>
              <a:rPr lang="en-US" sz="2400" b="1" dirty="0"/>
              <a:t> </a:t>
            </a:r>
            <a:r>
              <a:rPr lang="en-US" sz="2400" b="1" dirty="0" smtClean="0"/>
              <a:t>       would enhance its marketability. </a:t>
            </a:r>
          </a:p>
          <a:p>
            <a:pPr marL="0" indent="0" fontAlgn="auto">
              <a:spcAft>
                <a:spcPts val="0"/>
              </a:spcAft>
              <a:buNone/>
              <a:defRPr/>
            </a:pPr>
            <a:r>
              <a:rPr lang="en-US" sz="2400" b="1" dirty="0"/>
              <a:t> </a:t>
            </a:r>
            <a:r>
              <a:rPr lang="en-US" sz="2400" b="1" dirty="0" smtClean="0"/>
              <a:t>    - I’ve been gathering feedback from various persons/agencies.</a:t>
            </a:r>
          </a:p>
          <a:p>
            <a:pPr fontAlgn="auto">
              <a:spcAft>
                <a:spcPts val="0"/>
              </a:spcAft>
              <a:defRPr/>
            </a:pPr>
            <a:r>
              <a:rPr lang="en-US" sz="2400" b="1" dirty="0" smtClean="0"/>
              <a:t>Serious writing is underway!</a:t>
            </a:r>
          </a:p>
          <a:p>
            <a:pPr fontAlgn="auto">
              <a:spcAft>
                <a:spcPts val="0"/>
              </a:spcAft>
              <a:defRPr/>
            </a:pPr>
            <a:endParaRPr lang="en-US" sz="2400" b="1" dirty="0"/>
          </a:p>
          <a:p>
            <a:pPr fontAlgn="auto">
              <a:spcAft>
                <a:spcPts val="0"/>
              </a:spcAft>
              <a:defRPr/>
            </a:pPr>
            <a:endParaRPr lang="en-US" sz="2400" b="1" dirty="0" smtClean="0"/>
          </a:p>
          <a:p>
            <a:pPr marL="0" indent="0" fontAlgn="auto">
              <a:spcAft>
                <a:spcPts val="0"/>
              </a:spcAft>
              <a:buNone/>
              <a:defRPr/>
            </a:pPr>
            <a:r>
              <a:rPr lang="en-US" sz="2400" b="1" dirty="0" smtClean="0"/>
              <a:t>  </a:t>
            </a:r>
          </a:p>
        </p:txBody>
      </p:sp>
    </p:spTree>
    <p:extLst>
      <p:ext uri="{BB962C8B-B14F-4D97-AF65-F5344CB8AC3E}">
        <p14:creationId xmlns:p14="http://schemas.microsoft.com/office/powerpoint/2010/main" val="6421120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buNone/>
              <a:defRPr/>
            </a:pPr>
            <a:r>
              <a:rPr lang="en-US" sz="2400" b="1" dirty="0" smtClean="0"/>
              <a:t>So, what does all this mean for ASCE?</a:t>
            </a:r>
          </a:p>
          <a:p>
            <a:pPr marL="0" indent="0" fontAlgn="auto">
              <a:spcAft>
                <a:spcPts val="0"/>
              </a:spcAft>
              <a:buNone/>
              <a:defRPr/>
            </a:pPr>
            <a:endParaRPr lang="en-US" sz="2400" b="1" dirty="0" smtClean="0"/>
          </a:p>
          <a:p>
            <a:pPr fontAlgn="auto">
              <a:spcAft>
                <a:spcPts val="0"/>
              </a:spcAft>
              <a:defRPr/>
            </a:pPr>
            <a:r>
              <a:rPr lang="en-US" sz="2400" b="1" dirty="0" smtClean="0"/>
              <a:t>Both as an organization and for individual members?  </a:t>
            </a:r>
          </a:p>
          <a:p>
            <a:pPr fontAlgn="auto">
              <a:spcAft>
                <a:spcPts val="0"/>
              </a:spcAft>
              <a:defRPr/>
            </a:pPr>
            <a:r>
              <a:rPr lang="en-US" sz="2400" b="1" dirty="0" smtClean="0"/>
              <a:t>ASCE Geomatics Division (GMD) is alive and “healthy.”</a:t>
            </a:r>
          </a:p>
          <a:p>
            <a:pPr fontAlgn="auto">
              <a:spcAft>
                <a:spcPts val="0"/>
              </a:spcAft>
              <a:defRPr/>
            </a:pPr>
            <a:r>
              <a:rPr lang="en-US" sz="2400" b="1" dirty="0" smtClean="0"/>
              <a:t>GMD will become part of Utility Engineering &amp; Surveying Institute (UESI)</a:t>
            </a:r>
          </a:p>
          <a:p>
            <a:pPr fontAlgn="auto">
              <a:spcAft>
                <a:spcPts val="0"/>
              </a:spcAft>
              <a:defRPr/>
            </a:pPr>
            <a:r>
              <a:rPr lang="en-US" sz="2400" b="1" dirty="0" smtClean="0"/>
              <a:t>GMD is currently working on a update to “Surveying Engineering Manual” previously published in 1985.</a:t>
            </a:r>
          </a:p>
          <a:p>
            <a:pPr fontAlgn="auto">
              <a:spcAft>
                <a:spcPts val="0"/>
              </a:spcAft>
              <a:defRPr/>
            </a:pPr>
            <a:r>
              <a:rPr lang="en-US" sz="2400" b="1" dirty="0" smtClean="0"/>
              <a:t>GMD has much to contribute on issues of spatial data accuracy and standards for use of (geo) spatial data. </a:t>
            </a:r>
          </a:p>
          <a:p>
            <a:pPr fontAlgn="auto">
              <a:spcAft>
                <a:spcPts val="0"/>
              </a:spcAft>
              <a:defRPr/>
            </a:pPr>
            <a:r>
              <a:rPr lang="en-US" sz="2400" b="1" dirty="0" smtClean="0"/>
              <a:t>ASPRS has promulgated Positional Accuracy Standards for Digital Geospatial Data – (traditional mode)</a:t>
            </a:r>
          </a:p>
        </p:txBody>
      </p:sp>
    </p:spTree>
    <p:extLst>
      <p:ext uri="{BB962C8B-B14F-4D97-AF65-F5344CB8AC3E}">
        <p14:creationId xmlns:p14="http://schemas.microsoft.com/office/powerpoint/2010/main" val="4347744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a:t>ASCE Southern NM Branch Meeting - 2015 </a:t>
            </a:r>
            <a:br>
              <a:rPr lang="en-US" sz="1600" b="1" dirty="0"/>
            </a:br>
            <a:r>
              <a:rPr lang="en-US" sz="1600" b="1" dirty="0"/>
              <a:t>Discussion of COGO Spatial Data Report Card - Burkholder</a:t>
            </a:r>
            <a:endParaRPr lang="en-US" sz="1600" b="1" dirty="0" smtClean="0"/>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defRPr/>
            </a:pPr>
            <a:r>
              <a:rPr lang="en-US" sz="2400" b="1" dirty="0" smtClean="0"/>
              <a:t>Thank you for opportunity to participate!</a:t>
            </a:r>
          </a:p>
          <a:p>
            <a:pPr fontAlgn="auto">
              <a:spcAft>
                <a:spcPts val="0"/>
              </a:spcAft>
              <a:defRPr/>
            </a:pPr>
            <a:endParaRPr lang="en-US" sz="2400" b="1" dirty="0"/>
          </a:p>
          <a:p>
            <a:pPr fontAlgn="auto">
              <a:spcAft>
                <a:spcPts val="0"/>
              </a:spcAft>
              <a:defRPr/>
            </a:pPr>
            <a:r>
              <a:rPr lang="en-US" sz="2400" b="1" dirty="0" smtClean="0"/>
              <a:t>A pdf file of this presentation can be accessed at:</a:t>
            </a:r>
          </a:p>
          <a:p>
            <a:pPr marL="0" indent="0" fontAlgn="auto">
              <a:spcAft>
                <a:spcPts val="0"/>
              </a:spcAft>
              <a:buNone/>
              <a:defRPr/>
            </a:pPr>
            <a:endParaRPr lang="en-US" sz="2400" b="1" dirty="0" smtClean="0"/>
          </a:p>
          <a:p>
            <a:pPr marL="0" indent="0" fontAlgn="auto">
              <a:spcAft>
                <a:spcPts val="0"/>
              </a:spcAft>
              <a:buNone/>
              <a:defRPr/>
            </a:pPr>
            <a:r>
              <a:rPr lang="en-US" sz="2400" b="1"/>
              <a:t> </a:t>
            </a:r>
            <a:r>
              <a:rPr lang="en-US" sz="2400" b="1" smtClean="0"/>
              <a:t>         </a:t>
            </a:r>
            <a:r>
              <a:rPr lang="en-US" sz="2400" b="1" smtClean="0">
                <a:hlinkClick r:id="rId2"/>
              </a:rPr>
              <a:t>www.globalcogo.com/ASCE-COGO-Rpt.pdf</a:t>
            </a:r>
            <a:r>
              <a:rPr lang="en-US" sz="2400" b="1" smtClean="0"/>
              <a:t> </a:t>
            </a:r>
            <a:endParaRPr lang="en-US" sz="2400" b="1" dirty="0"/>
          </a:p>
          <a:p>
            <a:pPr fontAlgn="auto">
              <a:spcAft>
                <a:spcPts val="0"/>
              </a:spcAft>
              <a:defRPr/>
            </a:pPr>
            <a:endParaRPr lang="en-US" sz="2400" b="1" dirty="0" smtClean="0"/>
          </a:p>
          <a:p>
            <a:pPr fontAlgn="auto">
              <a:spcAft>
                <a:spcPts val="0"/>
              </a:spcAft>
              <a:defRPr/>
            </a:pPr>
            <a:r>
              <a:rPr lang="en-US" sz="2400" b="1" dirty="0" smtClean="0"/>
              <a:t>The power point presentation file is posted at:</a:t>
            </a:r>
          </a:p>
          <a:p>
            <a:pPr fontAlgn="auto">
              <a:spcAft>
                <a:spcPts val="0"/>
              </a:spcAft>
              <a:defRPr/>
            </a:pPr>
            <a:endParaRPr lang="en-US" sz="2400" b="1" dirty="0"/>
          </a:p>
          <a:p>
            <a:pPr marL="0" indent="0" fontAlgn="auto">
              <a:spcAft>
                <a:spcPts val="0"/>
              </a:spcAft>
              <a:buNone/>
              <a:defRPr/>
            </a:pPr>
            <a:r>
              <a:rPr lang="en-US" sz="2400" b="1" dirty="0" smtClean="0"/>
              <a:t>          </a:t>
            </a:r>
            <a:r>
              <a:rPr lang="en-US" sz="2400" b="1" dirty="0" smtClean="0">
                <a:hlinkClick r:id="rId3"/>
              </a:rPr>
              <a:t>www.globalcogo.com/ASCE-COGO-Rpt.pptx</a:t>
            </a:r>
            <a:r>
              <a:rPr lang="en-US" sz="2400" b="1" dirty="0" smtClean="0"/>
              <a:t>  </a:t>
            </a:r>
          </a:p>
          <a:p>
            <a:pPr marL="0" indent="0" fontAlgn="auto">
              <a:spcAft>
                <a:spcPts val="0"/>
              </a:spcAft>
              <a:buNone/>
              <a:defRPr/>
            </a:pPr>
            <a:endParaRPr lang="en-US" sz="2400" b="1" dirty="0"/>
          </a:p>
          <a:p>
            <a:pPr fontAlgn="auto">
              <a:spcAft>
                <a:spcPts val="0"/>
              </a:spcAft>
              <a:defRPr/>
            </a:pPr>
            <a:r>
              <a:rPr lang="en-US" sz="2400" b="1" dirty="0" smtClean="0"/>
              <a:t>2</a:t>
            </a:r>
            <a:r>
              <a:rPr lang="en-US" sz="2400" b="1" baseline="30000" dirty="0" smtClean="0"/>
              <a:t>nd</a:t>
            </a:r>
            <a:r>
              <a:rPr lang="en-US" sz="2400" b="1" dirty="0" smtClean="0"/>
              <a:t> Edition status – </a:t>
            </a:r>
            <a:r>
              <a:rPr lang="en-US" sz="2400" b="1" dirty="0" smtClean="0">
                <a:hlinkClick r:id="rId4"/>
              </a:rPr>
              <a:t>www.globalcogo.com/SecEd.html</a:t>
            </a:r>
            <a:r>
              <a:rPr lang="en-US" sz="2400" b="1" dirty="0" smtClean="0"/>
              <a:t> </a:t>
            </a:r>
            <a:endParaRPr lang="en-US" sz="2400" b="1" dirty="0"/>
          </a:p>
        </p:txBody>
      </p:sp>
    </p:spTree>
    <p:extLst>
      <p:ext uri="{BB962C8B-B14F-4D97-AF65-F5344CB8AC3E}">
        <p14:creationId xmlns:p14="http://schemas.microsoft.com/office/powerpoint/2010/main" val="434774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3706</TotalTime>
  <Words>1136</Words>
  <Application>Microsoft Office PowerPoint</Application>
  <PresentationFormat>On-screen Show (4:3)</PresentationFormat>
  <Paragraphs>138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Comments on and Discussion of the  COGO Spatial Data Infrastructure Report Card   ASCE – Southern NM Branch Meeting  St Clair Winery – 1720 Avenida De Mesilla Las Cruces, New Mexico   July 8, 2015  Earl F. Burkholder, PS, PE, F.ASCE – NMSU Emeritus Faculty Global COGO, Inc. – Las Cruces, NM 88003 Email: eburk@globalcogo.com    URL: www.globalcogo.com  </vt:lpstr>
      <vt:lpstr>ASCE Southern NM Branch Meeting – July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lpstr>ASCE Southern NM Branch Meeting - 2015  Discussion of COGO Spatial Data Report Card - Burkholder</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to Western Federation of Professional Surveyors</dc:title>
  <dc:creator>Earl F. Burkholder</dc:creator>
  <cp:lastModifiedBy>Earl F. Burkholder</cp:lastModifiedBy>
  <cp:revision>274</cp:revision>
  <cp:lastPrinted>2015-04-07T22:03:08Z</cp:lastPrinted>
  <dcterms:created xsi:type="dcterms:W3CDTF">2011-12-30T21:57:50Z</dcterms:created>
  <dcterms:modified xsi:type="dcterms:W3CDTF">2015-07-23T23:04:54Z</dcterms:modified>
</cp:coreProperties>
</file>