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6" r:id="rId2"/>
    <p:sldId id="304" r:id="rId3"/>
    <p:sldId id="309" r:id="rId4"/>
    <p:sldId id="306" r:id="rId5"/>
    <p:sldId id="307" r:id="rId6"/>
    <p:sldId id="334" r:id="rId7"/>
    <p:sldId id="314" r:id="rId8"/>
    <p:sldId id="312" r:id="rId9"/>
    <p:sldId id="313" r:id="rId10"/>
    <p:sldId id="315" r:id="rId11"/>
    <p:sldId id="330" r:id="rId12"/>
    <p:sldId id="333" r:id="rId13"/>
    <p:sldId id="354" r:id="rId14"/>
    <p:sldId id="353" r:id="rId15"/>
    <p:sldId id="316" r:id="rId16"/>
    <p:sldId id="311" r:id="rId17"/>
    <p:sldId id="308" r:id="rId18"/>
    <p:sldId id="310" r:id="rId19"/>
    <p:sldId id="317" r:id="rId20"/>
    <p:sldId id="335" r:id="rId21"/>
    <p:sldId id="318" r:id="rId22"/>
    <p:sldId id="319" r:id="rId23"/>
    <p:sldId id="336" r:id="rId24"/>
    <p:sldId id="320" r:id="rId25"/>
    <p:sldId id="321" r:id="rId26"/>
    <p:sldId id="323" r:id="rId27"/>
    <p:sldId id="331" r:id="rId28"/>
    <p:sldId id="322" r:id="rId29"/>
    <p:sldId id="324" r:id="rId30"/>
    <p:sldId id="339" r:id="rId31"/>
    <p:sldId id="325" r:id="rId32"/>
    <p:sldId id="326" r:id="rId33"/>
    <p:sldId id="329" r:id="rId34"/>
    <p:sldId id="337" r:id="rId35"/>
    <p:sldId id="344" r:id="rId36"/>
    <p:sldId id="345" r:id="rId37"/>
    <p:sldId id="342" r:id="rId38"/>
    <p:sldId id="351" r:id="rId39"/>
    <p:sldId id="346" r:id="rId40"/>
    <p:sldId id="347" r:id="rId41"/>
    <p:sldId id="348" r:id="rId42"/>
    <p:sldId id="349" r:id="rId43"/>
    <p:sldId id="350" r:id="rId44"/>
    <p:sldId id="352" r:id="rId45"/>
    <p:sldId id="355" r:id="rId46"/>
    <p:sldId id="343" r:id="rId47"/>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78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dirty="0"/>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7B8E7DA-4AE8-4E4B-B9A0-6F130C5816D1}" type="datetimeFigureOut">
              <a:rPr lang="en-US"/>
              <a:pPr>
                <a:defRPr/>
              </a:pPr>
              <a:t>4/18/2015</a:t>
            </a:fld>
            <a:endParaRPr lang="en-US" dirty="0"/>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4854A1C-180F-42BF-99D3-9EA6A4F77140}" type="slidenum">
              <a:rPr lang="en-US"/>
              <a:pPr>
                <a:defRPr/>
              </a:pPr>
              <a:t>‹#›</a:t>
            </a:fld>
            <a:endParaRPr lang="en-US" dirty="0"/>
          </a:p>
        </p:txBody>
      </p:sp>
    </p:spTree>
    <p:extLst>
      <p:ext uri="{BB962C8B-B14F-4D97-AF65-F5344CB8AC3E}">
        <p14:creationId xmlns:p14="http://schemas.microsoft.com/office/powerpoint/2010/main" val="9510676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16DF8AF1-67AA-447E-92BE-38ECE3A58E97}" type="datetimeFigureOut">
              <a:rPr lang="en-US" smtClean="0"/>
              <a:t>4/18/2015</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D55819AC-626C-4A7F-99F1-4EF4FC91F7D4}" type="slidenum">
              <a:rPr lang="en-US" smtClean="0"/>
              <a:t>‹#›</a:t>
            </a:fld>
            <a:endParaRPr lang="en-US"/>
          </a:p>
        </p:txBody>
      </p:sp>
    </p:spTree>
    <p:extLst>
      <p:ext uri="{BB962C8B-B14F-4D97-AF65-F5344CB8AC3E}">
        <p14:creationId xmlns:p14="http://schemas.microsoft.com/office/powerpoint/2010/main" val="2721411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5819AC-626C-4A7F-99F1-4EF4FC91F7D4}" type="slidenum">
              <a:rPr lang="en-US" smtClean="0"/>
              <a:t>46</a:t>
            </a:fld>
            <a:endParaRPr lang="en-US"/>
          </a:p>
        </p:txBody>
      </p:sp>
    </p:spTree>
    <p:extLst>
      <p:ext uri="{BB962C8B-B14F-4D97-AF65-F5344CB8AC3E}">
        <p14:creationId xmlns:p14="http://schemas.microsoft.com/office/powerpoint/2010/main" val="670186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BEEF13D-4D95-4A00-B421-2D48ABD1FBD0}" type="datetimeFigureOut">
              <a:rPr lang="en-US"/>
              <a:pPr>
                <a:defRPr/>
              </a:pPr>
              <a:t>4/18/2015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92FE2A4-6116-431E-927C-B1F431C616FE}" type="slidenum">
              <a:rPr lang="en-US"/>
              <a:pPr>
                <a:defRPr/>
              </a:pPr>
              <a:t>‹#›</a:t>
            </a:fld>
            <a:endParaRPr lang="en-US" dirty="0"/>
          </a:p>
        </p:txBody>
      </p:sp>
    </p:spTree>
    <p:extLst>
      <p:ext uri="{BB962C8B-B14F-4D97-AF65-F5344CB8AC3E}">
        <p14:creationId xmlns:p14="http://schemas.microsoft.com/office/powerpoint/2010/main" val="185815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116F98E-5A87-41BD-9821-BEFA7319FA31}" type="datetimeFigureOut">
              <a:rPr lang="en-US"/>
              <a:pPr>
                <a:defRPr/>
              </a:pPr>
              <a:t>4/18/2015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285C29B-5942-48F6-A829-9A5237B63DF8}" type="slidenum">
              <a:rPr lang="en-US"/>
              <a:pPr>
                <a:defRPr/>
              </a:pPr>
              <a:t>‹#›</a:t>
            </a:fld>
            <a:endParaRPr lang="en-US" dirty="0"/>
          </a:p>
        </p:txBody>
      </p:sp>
    </p:spTree>
    <p:extLst>
      <p:ext uri="{BB962C8B-B14F-4D97-AF65-F5344CB8AC3E}">
        <p14:creationId xmlns:p14="http://schemas.microsoft.com/office/powerpoint/2010/main" val="483502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32A29D-9FA1-4102-A64A-570E6F33D1BB}" type="datetimeFigureOut">
              <a:rPr lang="en-US"/>
              <a:pPr>
                <a:defRPr/>
              </a:pPr>
              <a:t>4/18/2015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C17CE1D-E531-4FC7-9420-D22BC0B32801}" type="slidenum">
              <a:rPr lang="en-US"/>
              <a:pPr>
                <a:defRPr/>
              </a:pPr>
              <a:t>‹#›</a:t>
            </a:fld>
            <a:endParaRPr lang="en-US" dirty="0"/>
          </a:p>
        </p:txBody>
      </p:sp>
    </p:spTree>
    <p:extLst>
      <p:ext uri="{BB962C8B-B14F-4D97-AF65-F5344CB8AC3E}">
        <p14:creationId xmlns:p14="http://schemas.microsoft.com/office/powerpoint/2010/main" val="2585246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5B9166D-C0E9-4CA2-9EFB-C9528CFD78B6}" type="datetimeFigureOut">
              <a:rPr lang="en-US"/>
              <a:pPr>
                <a:defRPr/>
              </a:pPr>
              <a:t>4/18/2015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C0A7EA5-9057-4ACF-9C84-AB77556335D9}" type="slidenum">
              <a:rPr lang="en-US"/>
              <a:pPr>
                <a:defRPr/>
              </a:pPr>
              <a:t>‹#›</a:t>
            </a:fld>
            <a:endParaRPr lang="en-US" dirty="0"/>
          </a:p>
        </p:txBody>
      </p:sp>
    </p:spTree>
    <p:extLst>
      <p:ext uri="{BB962C8B-B14F-4D97-AF65-F5344CB8AC3E}">
        <p14:creationId xmlns:p14="http://schemas.microsoft.com/office/powerpoint/2010/main" val="20969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B5025B8-DBA4-451A-88BD-7986515D3505}" type="datetimeFigureOut">
              <a:rPr lang="en-US"/>
              <a:pPr>
                <a:defRPr/>
              </a:pPr>
              <a:t>4/18/2015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3227828-1E32-4AE1-852C-348C45589757}" type="slidenum">
              <a:rPr lang="en-US"/>
              <a:pPr>
                <a:defRPr/>
              </a:pPr>
              <a:t>‹#›</a:t>
            </a:fld>
            <a:endParaRPr lang="en-US" dirty="0"/>
          </a:p>
        </p:txBody>
      </p:sp>
    </p:spTree>
    <p:extLst>
      <p:ext uri="{BB962C8B-B14F-4D97-AF65-F5344CB8AC3E}">
        <p14:creationId xmlns:p14="http://schemas.microsoft.com/office/powerpoint/2010/main" val="1091389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93C54FF-0786-43B0-B5FE-B406452D145F}" type="datetimeFigureOut">
              <a:rPr lang="en-US"/>
              <a:pPr>
                <a:defRPr/>
              </a:pPr>
              <a:t>4/18/2015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3268859-67A2-4948-8450-3F1367EA2879}" type="slidenum">
              <a:rPr lang="en-US"/>
              <a:pPr>
                <a:defRPr/>
              </a:pPr>
              <a:t>‹#›</a:t>
            </a:fld>
            <a:endParaRPr lang="en-US" dirty="0"/>
          </a:p>
        </p:txBody>
      </p:sp>
    </p:spTree>
    <p:extLst>
      <p:ext uri="{BB962C8B-B14F-4D97-AF65-F5344CB8AC3E}">
        <p14:creationId xmlns:p14="http://schemas.microsoft.com/office/powerpoint/2010/main" val="1188052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C46DE9-73B6-4CD7-A1A6-4DF8082B61AE}" type="datetimeFigureOut">
              <a:rPr lang="en-US"/>
              <a:pPr>
                <a:defRPr/>
              </a:pPr>
              <a:t>4/18/2015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9E98201-FF81-469F-B72F-A0CA7E04E8E5}" type="slidenum">
              <a:rPr lang="en-US"/>
              <a:pPr>
                <a:defRPr/>
              </a:pPr>
              <a:t>‹#›</a:t>
            </a:fld>
            <a:endParaRPr lang="en-US" dirty="0"/>
          </a:p>
        </p:txBody>
      </p:sp>
    </p:spTree>
    <p:extLst>
      <p:ext uri="{BB962C8B-B14F-4D97-AF65-F5344CB8AC3E}">
        <p14:creationId xmlns:p14="http://schemas.microsoft.com/office/powerpoint/2010/main" val="500732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2441E46-3443-4823-B01C-F74379E21251}" type="datetimeFigureOut">
              <a:rPr lang="en-US"/>
              <a:pPr>
                <a:defRPr/>
              </a:pPr>
              <a:t>4/18/2015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FE03289-F5D9-4849-8A48-EB0B2F052574}" type="slidenum">
              <a:rPr lang="en-US"/>
              <a:pPr>
                <a:defRPr/>
              </a:pPr>
              <a:t>‹#›</a:t>
            </a:fld>
            <a:endParaRPr lang="en-US" dirty="0"/>
          </a:p>
        </p:txBody>
      </p:sp>
    </p:spTree>
    <p:extLst>
      <p:ext uri="{BB962C8B-B14F-4D97-AF65-F5344CB8AC3E}">
        <p14:creationId xmlns:p14="http://schemas.microsoft.com/office/powerpoint/2010/main" val="3109842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9D4D8EC-45F7-4E63-910C-513E6F9D94EE}" type="datetimeFigureOut">
              <a:rPr lang="en-US"/>
              <a:pPr>
                <a:defRPr/>
              </a:pPr>
              <a:t>4/18/2015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D2A804F-2A22-4C10-9499-4A6D43AB2BB6}" type="slidenum">
              <a:rPr lang="en-US"/>
              <a:pPr>
                <a:defRPr/>
              </a:pPr>
              <a:t>‹#›</a:t>
            </a:fld>
            <a:endParaRPr lang="en-US" dirty="0"/>
          </a:p>
        </p:txBody>
      </p:sp>
    </p:spTree>
    <p:extLst>
      <p:ext uri="{BB962C8B-B14F-4D97-AF65-F5344CB8AC3E}">
        <p14:creationId xmlns:p14="http://schemas.microsoft.com/office/powerpoint/2010/main" val="2205503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B191625-1A3A-4ADA-A4F0-609B7C1DB8D3}" type="datetimeFigureOut">
              <a:rPr lang="en-US"/>
              <a:pPr>
                <a:defRPr/>
              </a:pPr>
              <a:t>4/18/2015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75383C5-C074-4A7E-B666-EC830A63FC4B}" type="slidenum">
              <a:rPr lang="en-US"/>
              <a:pPr>
                <a:defRPr/>
              </a:pPr>
              <a:t>‹#›</a:t>
            </a:fld>
            <a:endParaRPr lang="en-US" dirty="0"/>
          </a:p>
        </p:txBody>
      </p:sp>
    </p:spTree>
    <p:extLst>
      <p:ext uri="{BB962C8B-B14F-4D97-AF65-F5344CB8AC3E}">
        <p14:creationId xmlns:p14="http://schemas.microsoft.com/office/powerpoint/2010/main" val="2653183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12DA42-39B1-4492-85FA-7CF33C3E0443}" type="datetimeFigureOut">
              <a:rPr lang="en-US"/>
              <a:pPr>
                <a:defRPr/>
              </a:pPr>
              <a:t>4/18/2015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FCC5F62-2BF7-4A5A-A59D-ACC2BB79998B}" type="slidenum">
              <a:rPr lang="en-US"/>
              <a:pPr>
                <a:defRPr/>
              </a:pPr>
              <a:t>‹#›</a:t>
            </a:fld>
            <a:endParaRPr lang="en-US" dirty="0"/>
          </a:p>
        </p:txBody>
      </p:sp>
    </p:spTree>
    <p:extLst>
      <p:ext uri="{BB962C8B-B14F-4D97-AF65-F5344CB8AC3E}">
        <p14:creationId xmlns:p14="http://schemas.microsoft.com/office/powerpoint/2010/main" val="728243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C07DAFC-5360-4220-9274-007D76693F8A}" type="datetimeFigureOut">
              <a:rPr lang="en-US"/>
              <a:pPr>
                <a:defRPr/>
              </a:pPr>
              <a:t>4/18/2015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3144097-CA13-42CB-862B-29D663AD5E8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lobalcogo.com/" TargetMode="External"/><Relationship Id="rId2" Type="http://schemas.openxmlformats.org/officeDocument/2006/relationships/hyperlink" Target="mailto:eburk@globalcogo.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globalcogo.com/setepaper.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globalcogo.com/CR002.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globalcogo.com/GM012.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globalcogo.com/History-LDP.pdf"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www.globalcogo.com/SPCvsLDP-LC.pdf"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globalcogo.com/"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globalcogo.com/LC-Sem.pptx"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globalcogo.com/LC-Sem.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8305800" cy="4876800"/>
          </a:xfrm>
        </p:spPr>
        <p:txBody>
          <a:bodyPr rtlCol="0">
            <a:normAutofit fontScale="90000"/>
          </a:bodyPr>
          <a:lstStyle/>
          <a:p>
            <a:pPr fontAlgn="auto">
              <a:spcAft>
                <a:spcPts val="0"/>
              </a:spcAft>
              <a:defRPr/>
            </a:pPr>
            <a:r>
              <a:rPr lang="en-US" sz="2700" b="1" dirty="0" smtClean="0"/>
              <a:t>Datums, Coordinate Systems, Low Distortion</a:t>
            </a:r>
            <a:br>
              <a:rPr lang="en-US" sz="2700" b="1" dirty="0" smtClean="0"/>
            </a:br>
            <a:r>
              <a:rPr lang="en-US" sz="2700" b="1" dirty="0" smtClean="0"/>
              <a:t>Projections (LDP), &amp; the Global Spatial Data Model (GSDM) </a:t>
            </a:r>
            <a:br>
              <a:rPr lang="en-US" sz="2700" b="1" dirty="0" smtClean="0"/>
            </a:br>
            <a:r>
              <a:rPr lang="en-US" sz="2400" b="1" dirty="0" smtClean="0"/>
              <a:t> </a:t>
            </a:r>
            <a:br>
              <a:rPr lang="en-US" sz="2400" b="1" dirty="0" smtClean="0"/>
            </a:br>
            <a:r>
              <a:rPr lang="en-US" sz="2700" b="1" dirty="0" smtClean="0"/>
              <a:t> Hosted by:</a:t>
            </a:r>
            <a:br>
              <a:rPr lang="en-US" sz="2700" b="1" dirty="0" smtClean="0"/>
            </a:br>
            <a:r>
              <a:rPr lang="en-US" sz="2700" b="1" dirty="0" smtClean="0"/>
              <a:t>City of Las Cruces Public Works/Project Development</a:t>
            </a:r>
            <a:br>
              <a:rPr lang="en-US" sz="2700" b="1" dirty="0" smtClean="0"/>
            </a:br>
            <a:r>
              <a:rPr lang="en-US" sz="2700" b="1" dirty="0" smtClean="0"/>
              <a:t>and</a:t>
            </a:r>
            <a:br>
              <a:rPr lang="en-US" sz="2700" b="1" dirty="0" smtClean="0"/>
            </a:br>
            <a:r>
              <a:rPr lang="en-US" sz="2700" b="1" dirty="0" smtClean="0"/>
              <a:t>Community Development/GIS</a:t>
            </a:r>
            <a:r>
              <a:rPr lang="en-US" sz="2700" b="1" dirty="0"/>
              <a:t/>
            </a:r>
            <a:br>
              <a:rPr lang="en-US" sz="2700" b="1" dirty="0"/>
            </a:br>
            <a:r>
              <a:rPr lang="en-US" sz="2000" b="1" dirty="0" smtClean="0"/>
              <a:t/>
            </a:r>
            <a:br>
              <a:rPr lang="en-US" sz="2000" b="1" dirty="0" smtClean="0"/>
            </a:br>
            <a:r>
              <a:rPr lang="en-US" sz="2000" b="1" dirty="0" smtClean="0"/>
              <a:t>April 24, 2015 - 1:00 to 5:00 p.m.</a:t>
            </a:r>
            <a:br>
              <a:rPr lang="en-US" sz="2000" b="1" dirty="0" smtClean="0"/>
            </a:br>
            <a:r>
              <a:rPr lang="en-US" sz="2000" b="1" dirty="0" smtClean="0"/>
              <a:t/>
            </a:r>
            <a:br>
              <a:rPr lang="en-US" sz="2000" b="1" dirty="0" smtClean="0"/>
            </a:br>
            <a:r>
              <a:rPr lang="en-US" sz="1800" b="1" dirty="0" smtClean="0"/>
              <a:t>Earl F. Burkholder, PS, PE, F.ASCE – NMSU Emeritus Faculty</a:t>
            </a:r>
            <a:br>
              <a:rPr lang="en-US" sz="1800" b="1" dirty="0" smtClean="0"/>
            </a:br>
            <a:r>
              <a:rPr lang="en-US" sz="1800" b="1" dirty="0" smtClean="0"/>
              <a:t>Global COGO, Inc. – Las Cruces, NM 88003</a:t>
            </a:r>
            <a:br>
              <a:rPr lang="en-US" sz="1800" b="1" dirty="0" smtClean="0"/>
            </a:br>
            <a:r>
              <a:rPr lang="en-US" sz="1800" b="1" dirty="0" smtClean="0"/>
              <a:t>Email: </a:t>
            </a:r>
            <a:r>
              <a:rPr lang="en-US" sz="1800" b="1" dirty="0" smtClean="0">
                <a:hlinkClick r:id="rId2"/>
              </a:rPr>
              <a:t>eburk@globalcogo.com</a:t>
            </a:r>
            <a:r>
              <a:rPr lang="en-US" sz="1800" b="1" dirty="0" smtClean="0"/>
              <a:t>   </a:t>
            </a:r>
            <a:br>
              <a:rPr lang="en-US" sz="1800" b="1" dirty="0" smtClean="0"/>
            </a:br>
            <a:r>
              <a:rPr lang="en-US" sz="1800" b="1" dirty="0" smtClean="0"/>
              <a:t>URL: </a:t>
            </a:r>
            <a:r>
              <a:rPr lang="en-US" sz="1800" b="1" dirty="0" smtClean="0">
                <a:hlinkClick r:id="rId3"/>
              </a:rPr>
              <a:t>www.globalcogo.com</a:t>
            </a:r>
            <a:r>
              <a:rPr lang="en-US" sz="1800" b="1" dirty="0" smtClean="0"/>
              <a:t> </a:t>
            </a:r>
            <a:br>
              <a:rPr lang="en-US" sz="1800" b="1" dirty="0" smtClean="0"/>
            </a:br>
            <a:endParaRPr lang="en-US" sz="1600" b="1" dirty="0"/>
          </a:p>
        </p:txBody>
      </p:sp>
      <p:sp>
        <p:nvSpPr>
          <p:cNvPr id="3" name="Subtitle 2"/>
          <p:cNvSpPr>
            <a:spLocks noGrp="1"/>
          </p:cNvSpPr>
          <p:nvPr>
            <p:ph type="subTitle" idx="1"/>
          </p:nvPr>
        </p:nvSpPr>
        <p:spPr>
          <a:xfrm>
            <a:off x="1066800" y="6248400"/>
            <a:ext cx="7010400" cy="381000"/>
          </a:xfrm>
        </p:spPr>
        <p:txBody>
          <a:bodyPr rtlCol="0">
            <a:normAutofit fontScale="92500" lnSpcReduction="20000"/>
          </a:bodyPr>
          <a:lstStyle/>
          <a:p>
            <a:pPr marL="342900" indent="-342900" algn="l" fontAlgn="auto">
              <a:spcAft>
                <a:spcPts val="0"/>
              </a:spcAft>
              <a:buFont typeface="Arial" pitchFamily="34" charset="0"/>
              <a:buChar char="•"/>
              <a:defRPr/>
            </a:pPr>
            <a:endParaRPr lang="en-US" sz="2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City of Las Cruces – April 24, 2015 </a:t>
            </a:r>
            <a:br>
              <a:rPr lang="en-US" sz="1600" b="1" dirty="0" smtClean="0"/>
            </a:br>
            <a:r>
              <a:rPr lang="en-US" sz="1600" b="1" dirty="0" smtClean="0"/>
              <a:t>Datums, Coordinate Systems, LDPs &amp; the GSDM - Burkholder</a:t>
            </a:r>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a:t>Presenter: Earl F. Burkholder, PS, PE, F.ASCE</a:t>
            </a:r>
          </a:p>
          <a:p>
            <a:pPr fontAlgn="auto">
              <a:spcAft>
                <a:spcPts val="0"/>
              </a:spcAft>
              <a:buFont typeface="Arial" pitchFamily="34" charset="0"/>
              <a:buChar char="•"/>
              <a:defRPr/>
            </a:pPr>
            <a:r>
              <a:rPr lang="en-US" sz="2400" b="1" dirty="0"/>
              <a:t>Served as NMPS President 2009.</a:t>
            </a:r>
          </a:p>
          <a:p>
            <a:pPr fontAlgn="auto">
              <a:spcAft>
                <a:spcPts val="0"/>
              </a:spcAft>
              <a:buFont typeface="Arial" pitchFamily="34" charset="0"/>
              <a:buChar char="•"/>
              <a:defRPr/>
            </a:pPr>
            <a:r>
              <a:rPr lang="en-US" sz="2400" b="1" dirty="0"/>
              <a:t>Retired from NMSU Surveying </a:t>
            </a:r>
            <a:r>
              <a:rPr lang="en-US" sz="2400" b="1" dirty="0" smtClean="0"/>
              <a:t>faculty in </a:t>
            </a:r>
            <a:r>
              <a:rPr lang="en-US" sz="2400" b="1" dirty="0"/>
              <a:t>July 2010</a:t>
            </a:r>
            <a:r>
              <a:rPr lang="en-US" sz="2400" b="1" dirty="0" smtClean="0"/>
              <a:t>.</a:t>
            </a:r>
          </a:p>
          <a:p>
            <a:pPr fontAlgn="auto">
              <a:spcAft>
                <a:spcPts val="0"/>
              </a:spcAft>
              <a:buFont typeface="Arial" pitchFamily="34" charset="0"/>
              <a:buChar char="•"/>
              <a:defRPr/>
            </a:pPr>
            <a:r>
              <a:rPr lang="en-US" sz="2400" b="1" dirty="0"/>
              <a:t>Is currently Past Chair – ASCE Geomatics Division EXCOM.</a:t>
            </a:r>
          </a:p>
          <a:p>
            <a:pPr fontAlgn="auto">
              <a:spcAft>
                <a:spcPts val="0"/>
              </a:spcAft>
              <a:buFont typeface="Arial" pitchFamily="34" charset="0"/>
              <a:buChar char="•"/>
              <a:defRPr/>
            </a:pPr>
            <a:r>
              <a:rPr lang="en-US" sz="2400" b="1" dirty="0" smtClean="0"/>
              <a:t>2008 Book, </a:t>
            </a:r>
            <a:r>
              <a:rPr lang="en-US" sz="2400" b="1" dirty="0"/>
              <a:t>The 3-D Global Spatial Data Model (GSDM</a:t>
            </a:r>
            <a:r>
              <a:rPr lang="en-US" sz="2400" b="1" dirty="0" smtClean="0"/>
              <a:t>).</a:t>
            </a:r>
          </a:p>
          <a:p>
            <a:pPr fontAlgn="auto">
              <a:spcAft>
                <a:spcPts val="0"/>
              </a:spcAft>
              <a:buFont typeface="Arial" pitchFamily="34" charset="0"/>
              <a:buChar char="•"/>
              <a:defRPr/>
            </a:pPr>
            <a:r>
              <a:rPr lang="en-US" sz="2400" b="1" dirty="0" smtClean="0"/>
              <a:t>Currently </a:t>
            </a:r>
            <a:r>
              <a:rPr lang="en-US" sz="2400" b="1" dirty="0"/>
              <a:t>preparing Second Edition of </a:t>
            </a:r>
            <a:r>
              <a:rPr lang="en-US" sz="2400" b="1" dirty="0" smtClean="0"/>
              <a:t>the 3-D book.</a:t>
            </a:r>
            <a:endParaRPr lang="en-US" sz="2400" b="1" dirty="0"/>
          </a:p>
          <a:p>
            <a:pPr fontAlgn="auto">
              <a:spcAft>
                <a:spcPts val="0"/>
              </a:spcAft>
              <a:buFont typeface="Arial" pitchFamily="34" charset="0"/>
              <a:buChar char="•"/>
              <a:defRPr/>
            </a:pPr>
            <a:r>
              <a:rPr lang="en-US" sz="2400" b="1" dirty="0" smtClean="0"/>
              <a:t>Incorporated Global COGO, Inc. in 1996.</a:t>
            </a:r>
          </a:p>
          <a:p>
            <a:pPr fontAlgn="auto">
              <a:spcAft>
                <a:spcPts val="0"/>
              </a:spcAft>
              <a:buFont typeface="Arial" pitchFamily="34" charset="0"/>
              <a:buChar char="•"/>
              <a:defRPr/>
            </a:pPr>
            <a:r>
              <a:rPr lang="en-US" sz="2400" b="1" dirty="0" smtClean="0"/>
              <a:t>BURKORD</a:t>
            </a:r>
            <a:r>
              <a:rPr lang="en-US" sz="2400" b="1" baseline="30000" dirty="0" smtClean="0"/>
              <a:t>TM</a:t>
            </a:r>
            <a:r>
              <a:rPr lang="en-US" sz="2400" b="1" dirty="0" smtClean="0"/>
              <a:t> software does 3-D COGO &amp; error propagation.</a:t>
            </a:r>
          </a:p>
          <a:p>
            <a:pPr fontAlgn="auto">
              <a:spcAft>
                <a:spcPts val="0"/>
              </a:spcAft>
              <a:buFont typeface="Arial" pitchFamily="34" charset="0"/>
              <a:buChar char="•"/>
              <a:defRPr/>
            </a:pPr>
            <a:r>
              <a:rPr lang="en-US" sz="2400" b="1" dirty="0" smtClean="0"/>
              <a:t>Significant experience with low distortion projections (LDP).</a:t>
            </a:r>
          </a:p>
          <a:p>
            <a:pPr fontAlgn="auto">
              <a:spcAft>
                <a:spcPts val="0"/>
              </a:spcAft>
              <a:buFont typeface="Arial" pitchFamily="34" charset="0"/>
              <a:buChar char="•"/>
              <a:defRPr/>
            </a:pPr>
            <a:r>
              <a:rPr lang="en-US" sz="2400" b="1" dirty="0" smtClean="0"/>
              <a:t>GSDM was developed as a tool for the end user.</a:t>
            </a:r>
          </a:p>
          <a:p>
            <a:pPr fontAlgn="auto">
              <a:spcAft>
                <a:spcPts val="0"/>
              </a:spcAft>
              <a:buFont typeface="Arial" pitchFamily="34" charset="0"/>
              <a:buChar char="•"/>
              <a:defRPr/>
            </a:pPr>
            <a:r>
              <a:rPr lang="en-US" sz="2400" b="1" dirty="0" smtClean="0"/>
              <a:t>Compare features of a LDP with those of the GSDM.</a:t>
            </a:r>
          </a:p>
          <a:p>
            <a:pPr fontAlgn="auto">
              <a:spcAft>
                <a:spcPts val="0"/>
              </a:spcAft>
              <a:buFont typeface="Arial" pitchFamily="34" charset="0"/>
              <a:buChar char="•"/>
              <a:defRPr/>
            </a:pPr>
            <a:endParaRPr lang="en-US" sz="2400" b="1" dirty="0" smtClean="0"/>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spTree>
    <p:extLst>
      <p:ext uri="{BB962C8B-B14F-4D97-AF65-F5344CB8AC3E}">
        <p14:creationId xmlns:p14="http://schemas.microsoft.com/office/powerpoint/2010/main" val="2933672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marL="0" indent="0" algn="ctr" fontAlgn="auto">
              <a:spcAft>
                <a:spcPts val="0"/>
              </a:spcAft>
              <a:buNone/>
              <a:defRPr/>
            </a:pPr>
            <a:r>
              <a:rPr lang="en-US" sz="2400" b="1" dirty="0" smtClean="0"/>
              <a:t>4 hr. session is broken into two parts:</a:t>
            </a:r>
          </a:p>
          <a:p>
            <a:pPr fontAlgn="auto">
              <a:spcAft>
                <a:spcPts val="0"/>
              </a:spcAft>
              <a:defRPr/>
            </a:pPr>
            <a:r>
              <a:rPr lang="en-US" sz="2400" b="1" dirty="0" smtClean="0"/>
              <a:t>Datums, Map Projections, and Coordinate Systems</a:t>
            </a:r>
          </a:p>
          <a:p>
            <a:pPr marL="0" indent="0" fontAlgn="auto">
              <a:spcAft>
                <a:spcPts val="0"/>
              </a:spcAft>
              <a:buNone/>
              <a:defRPr/>
            </a:pPr>
            <a:r>
              <a:rPr lang="en-US" sz="2400" b="1" dirty="0" smtClean="0"/>
              <a:t>     - Introduction &amp; Conceptual view of Spatial Data</a:t>
            </a:r>
          </a:p>
          <a:p>
            <a:pPr marL="0" indent="0" fontAlgn="auto">
              <a:spcAft>
                <a:spcPts val="0"/>
              </a:spcAft>
              <a:buNone/>
              <a:defRPr/>
            </a:pPr>
            <a:r>
              <a:rPr lang="en-US" sz="2400" b="1" dirty="0"/>
              <a:t> </a:t>
            </a:r>
            <a:r>
              <a:rPr lang="en-US" sz="2400" b="1" dirty="0" smtClean="0"/>
              <a:t>    - Plane and Solid Geometry relationships</a:t>
            </a:r>
          </a:p>
          <a:p>
            <a:pPr marL="0" indent="0" fontAlgn="auto">
              <a:spcAft>
                <a:spcPts val="0"/>
              </a:spcAft>
              <a:buNone/>
              <a:defRPr/>
            </a:pPr>
            <a:r>
              <a:rPr lang="en-US" sz="2400" b="1" dirty="0"/>
              <a:t> </a:t>
            </a:r>
            <a:r>
              <a:rPr lang="en-US" sz="2400" b="1" dirty="0" smtClean="0"/>
              <a:t>    - Map Projections - Making a 2-D map of a 3-D world</a:t>
            </a:r>
          </a:p>
          <a:p>
            <a:pPr marL="0" indent="0" fontAlgn="auto">
              <a:spcAft>
                <a:spcPts val="0"/>
              </a:spcAft>
              <a:buNone/>
              <a:defRPr/>
            </a:pPr>
            <a:r>
              <a:rPr lang="en-US" sz="2400" b="1" dirty="0" smtClean="0"/>
              <a:t>     - Coordinate systems   (Questions?)</a:t>
            </a:r>
          </a:p>
          <a:p>
            <a:pPr fontAlgn="auto">
              <a:spcAft>
                <a:spcPts val="0"/>
              </a:spcAft>
              <a:defRPr/>
            </a:pPr>
            <a:r>
              <a:rPr lang="en-US" sz="2400" b="1" dirty="0" smtClean="0"/>
              <a:t>Low Distortion Projections &amp; Global Spatial Data Model</a:t>
            </a:r>
          </a:p>
          <a:p>
            <a:pPr marL="0" indent="0" fontAlgn="auto">
              <a:spcAft>
                <a:spcPts val="0"/>
              </a:spcAft>
              <a:buNone/>
              <a:defRPr/>
            </a:pPr>
            <a:r>
              <a:rPr lang="en-US" sz="2400" b="1" dirty="0"/>
              <a:t> </a:t>
            </a:r>
            <a:r>
              <a:rPr lang="en-US" sz="2400" b="1" dirty="0" smtClean="0"/>
              <a:t>    - Defining and Designing a </a:t>
            </a:r>
            <a:r>
              <a:rPr lang="en-US" sz="2400" b="1" dirty="0"/>
              <a:t>Map Projection </a:t>
            </a:r>
            <a:endParaRPr lang="en-US" sz="2400" b="1" dirty="0" smtClean="0"/>
          </a:p>
          <a:p>
            <a:pPr marL="0" indent="0" fontAlgn="auto">
              <a:spcAft>
                <a:spcPts val="0"/>
              </a:spcAft>
              <a:buNone/>
              <a:defRPr/>
            </a:pPr>
            <a:r>
              <a:rPr lang="en-US" sz="2400" b="1" dirty="0"/>
              <a:t> </a:t>
            </a:r>
            <a:r>
              <a:rPr lang="en-US" sz="2400" b="1" dirty="0" smtClean="0"/>
              <a:t>    - Computing projection parameters, including a LDP.</a:t>
            </a:r>
          </a:p>
          <a:p>
            <a:pPr marL="0" indent="0" fontAlgn="auto">
              <a:spcAft>
                <a:spcPts val="0"/>
              </a:spcAft>
              <a:buNone/>
              <a:defRPr/>
            </a:pPr>
            <a:r>
              <a:rPr lang="en-US" sz="2400" b="1" dirty="0"/>
              <a:t> </a:t>
            </a:r>
            <a:r>
              <a:rPr lang="en-US" sz="2400" b="1" dirty="0" smtClean="0"/>
              <a:t>    - Definition and geometry of the GSDM.</a:t>
            </a:r>
          </a:p>
          <a:p>
            <a:pPr marL="0" indent="0" fontAlgn="auto">
              <a:spcAft>
                <a:spcPts val="0"/>
              </a:spcAft>
              <a:buNone/>
              <a:defRPr/>
            </a:pPr>
            <a:r>
              <a:rPr lang="en-US" sz="2400" b="1" dirty="0"/>
              <a:t> </a:t>
            </a:r>
            <a:r>
              <a:rPr lang="en-US" sz="2400" b="1" dirty="0" smtClean="0"/>
              <a:t>    - Features of the GSDM, handling directions/distances.</a:t>
            </a:r>
          </a:p>
          <a:p>
            <a:pPr marL="0" indent="0" fontAlgn="auto">
              <a:spcAft>
                <a:spcPts val="0"/>
              </a:spcAft>
              <a:buNone/>
              <a:defRPr/>
            </a:pPr>
            <a:r>
              <a:rPr lang="en-US" sz="2400" b="1" dirty="0"/>
              <a:t> </a:t>
            </a:r>
            <a:r>
              <a:rPr lang="en-US" sz="2400" b="1" dirty="0" smtClean="0"/>
              <a:t>    - Computations in 3-D space (as opposed to ellipsoid/grid).</a:t>
            </a:r>
          </a:p>
          <a:p>
            <a:pPr marL="0" indent="0" fontAlgn="auto">
              <a:spcAft>
                <a:spcPts val="0"/>
              </a:spcAft>
              <a:buNone/>
              <a:defRPr/>
            </a:pPr>
            <a:r>
              <a:rPr lang="en-US" sz="2400" b="1" dirty="0" smtClean="0"/>
              <a:t>  </a:t>
            </a:r>
          </a:p>
          <a:p>
            <a:pPr fontAlgn="auto">
              <a:spcAft>
                <a:spcPts val="0"/>
              </a:spcAft>
              <a:defRPr/>
            </a:pPr>
            <a:endParaRPr lang="en-US" sz="2400" b="1" dirty="0"/>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spTree>
    <p:extLst>
      <p:ext uri="{BB962C8B-B14F-4D97-AF65-F5344CB8AC3E}">
        <p14:creationId xmlns:p14="http://schemas.microsoft.com/office/powerpoint/2010/main" val="28827297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marL="0" indent="0" fontAlgn="auto">
              <a:spcAft>
                <a:spcPts val="0"/>
              </a:spcAft>
              <a:buNone/>
              <a:defRPr/>
            </a:pPr>
            <a:r>
              <a:rPr lang="en-US" sz="2400" b="1" dirty="0" smtClean="0"/>
              <a:t>  Surveying &amp; Mapping includes:</a:t>
            </a:r>
          </a:p>
          <a:p>
            <a:pPr fontAlgn="auto">
              <a:spcAft>
                <a:spcPts val="0"/>
              </a:spcAft>
              <a:defRPr/>
            </a:pPr>
            <a:r>
              <a:rPr lang="en-US" sz="2400" b="1" dirty="0" smtClean="0"/>
              <a:t>Making measurements of physical features: lines, distances.</a:t>
            </a:r>
          </a:p>
          <a:p>
            <a:pPr fontAlgn="auto">
              <a:spcAft>
                <a:spcPts val="0"/>
              </a:spcAft>
              <a:defRPr/>
            </a:pPr>
            <a:r>
              <a:rPr lang="en-US" sz="2400" b="1" dirty="0" smtClean="0"/>
              <a:t>Using written/graphic descriptions of land ownership.</a:t>
            </a:r>
          </a:p>
          <a:p>
            <a:pPr fontAlgn="auto">
              <a:spcAft>
                <a:spcPts val="0"/>
              </a:spcAft>
              <a:defRPr/>
            </a:pPr>
            <a:r>
              <a:rPr lang="en-US" sz="2400" b="1" dirty="0" smtClean="0"/>
              <a:t>Reconciling measurements with the record.  This is HUGE!</a:t>
            </a:r>
          </a:p>
          <a:p>
            <a:pPr fontAlgn="auto">
              <a:spcAft>
                <a:spcPts val="0"/>
              </a:spcAft>
              <a:defRPr/>
            </a:pPr>
            <a:r>
              <a:rPr lang="en-US" sz="2400" b="1" dirty="0" smtClean="0"/>
              <a:t>Performing services for and providing products to clients.</a:t>
            </a:r>
          </a:p>
          <a:p>
            <a:pPr fontAlgn="auto">
              <a:spcAft>
                <a:spcPts val="0"/>
              </a:spcAft>
              <a:defRPr/>
            </a:pPr>
            <a:r>
              <a:rPr lang="en-US" sz="2400" b="1" dirty="0" smtClean="0"/>
              <a:t>Although “land” surveying is critical, focus here is technical.</a:t>
            </a:r>
          </a:p>
          <a:p>
            <a:pPr marL="0" indent="0" fontAlgn="auto">
              <a:spcAft>
                <a:spcPts val="0"/>
              </a:spcAft>
              <a:buNone/>
              <a:defRPr/>
            </a:pPr>
            <a:r>
              <a:rPr lang="en-US" sz="2400" b="1" dirty="0" smtClean="0"/>
              <a:t>Spatial data are used to make maps and to describe ownership:</a:t>
            </a:r>
          </a:p>
          <a:p>
            <a:pPr fontAlgn="auto">
              <a:spcAft>
                <a:spcPts val="0"/>
              </a:spcAft>
              <a:defRPr/>
            </a:pPr>
            <a:r>
              <a:rPr lang="en-US" sz="2400" b="1" dirty="0" smtClean="0"/>
              <a:t>Geometrical pieces: distances, angles, orientation, units.</a:t>
            </a:r>
          </a:p>
          <a:p>
            <a:pPr fontAlgn="auto">
              <a:spcAft>
                <a:spcPts val="0"/>
              </a:spcAft>
              <a:defRPr/>
            </a:pPr>
            <a:r>
              <a:rPr lang="en-US" sz="2400" b="1" dirty="0" smtClean="0"/>
              <a:t>What is difference between horizontal and vertical?  (3-D?)</a:t>
            </a:r>
          </a:p>
          <a:p>
            <a:pPr fontAlgn="auto">
              <a:spcAft>
                <a:spcPts val="0"/>
              </a:spcAft>
              <a:defRPr/>
            </a:pPr>
            <a:r>
              <a:rPr lang="en-US" sz="2400" b="1" dirty="0" smtClean="0"/>
              <a:t>All measurements are “with respect to something.”</a:t>
            </a:r>
          </a:p>
          <a:p>
            <a:pPr fontAlgn="auto">
              <a:spcAft>
                <a:spcPts val="0"/>
              </a:spcAft>
              <a:defRPr/>
            </a:pPr>
            <a:r>
              <a:rPr lang="en-US" sz="2400" b="1" dirty="0" smtClean="0"/>
              <a:t>Distances are between points – monuments.</a:t>
            </a:r>
          </a:p>
          <a:p>
            <a:pPr fontAlgn="auto">
              <a:spcAft>
                <a:spcPts val="0"/>
              </a:spcAft>
              <a:defRPr/>
            </a:pPr>
            <a:r>
              <a:rPr lang="en-US" sz="2400" b="1" dirty="0" smtClean="0"/>
              <a:t>Coordinates define absolute position relative to a P.O.B.</a:t>
            </a:r>
          </a:p>
          <a:p>
            <a:pPr marL="0" indent="0" fontAlgn="auto">
              <a:spcAft>
                <a:spcPts val="0"/>
              </a:spcAft>
              <a:buNone/>
              <a:defRPr/>
            </a:pPr>
            <a:endParaRPr lang="en-US" sz="2400" b="1" dirty="0" smtClean="0"/>
          </a:p>
          <a:p>
            <a:pPr fontAlgn="auto">
              <a:spcAft>
                <a:spcPts val="0"/>
              </a:spcAft>
              <a:defRPr/>
            </a:pPr>
            <a:endParaRPr lang="en-US" sz="2400" b="1" dirty="0"/>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spTree>
    <p:extLst>
      <p:ext uri="{BB962C8B-B14F-4D97-AF65-F5344CB8AC3E}">
        <p14:creationId xmlns:p14="http://schemas.microsoft.com/office/powerpoint/2010/main" val="781308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marL="0" indent="0" fontAlgn="auto">
              <a:spcAft>
                <a:spcPts val="0"/>
              </a:spcAft>
              <a:buNone/>
              <a:defRPr/>
            </a:pPr>
            <a:r>
              <a:rPr lang="en-US" sz="2400" b="1" dirty="0" smtClean="0"/>
              <a:t>What is difference between absolute and relative?</a:t>
            </a:r>
          </a:p>
          <a:p>
            <a:pPr fontAlgn="auto">
              <a:spcAft>
                <a:spcPts val="0"/>
              </a:spcAft>
              <a:defRPr/>
            </a:pPr>
            <a:r>
              <a:rPr lang="en-US" sz="2400" b="1" dirty="0" smtClean="0"/>
              <a:t>Absolute is defined as with respect to an origin.</a:t>
            </a:r>
          </a:p>
          <a:p>
            <a:pPr fontAlgn="auto">
              <a:spcAft>
                <a:spcPts val="0"/>
              </a:spcAft>
              <a:defRPr/>
            </a:pPr>
            <a:r>
              <a:rPr lang="en-US" sz="2400" b="1" dirty="0" smtClean="0"/>
              <a:t>Relative is with respect to a nearby point/object/feature.</a:t>
            </a:r>
          </a:p>
          <a:p>
            <a:pPr fontAlgn="auto">
              <a:spcAft>
                <a:spcPts val="0"/>
              </a:spcAft>
              <a:defRPr/>
            </a:pPr>
            <a:r>
              <a:rPr lang="en-US" sz="2400" b="1" dirty="0" smtClean="0"/>
              <a:t>Relative is difference between two points in same system.</a:t>
            </a:r>
          </a:p>
          <a:p>
            <a:pPr fontAlgn="auto">
              <a:spcAft>
                <a:spcPts val="0"/>
              </a:spcAft>
              <a:defRPr/>
            </a:pPr>
            <a:r>
              <a:rPr lang="en-US" sz="2400" b="1" dirty="0" smtClean="0"/>
              <a:t>A DATUM is a predefined “system” which provides context.</a:t>
            </a:r>
          </a:p>
          <a:p>
            <a:pPr fontAlgn="auto">
              <a:spcAft>
                <a:spcPts val="0"/>
              </a:spcAft>
              <a:defRPr/>
            </a:pPr>
            <a:r>
              <a:rPr lang="en-US" sz="2400" b="1" dirty="0" smtClean="0"/>
              <a:t>Commonly recognized datums include:</a:t>
            </a:r>
          </a:p>
          <a:p>
            <a:pPr marL="0" indent="0" fontAlgn="auto">
              <a:spcAft>
                <a:spcPts val="0"/>
              </a:spcAft>
              <a:buNone/>
              <a:defRPr/>
            </a:pPr>
            <a:r>
              <a:rPr lang="en-US" sz="2400" b="1" dirty="0"/>
              <a:t> </a:t>
            </a:r>
            <a:r>
              <a:rPr lang="en-US" sz="2400" b="1" dirty="0" smtClean="0"/>
              <a:t>      - Horizontal: NAD 83, NAD 83(xx), NAD27.  These are 2-D!</a:t>
            </a:r>
          </a:p>
          <a:p>
            <a:pPr marL="0" indent="0" fontAlgn="auto">
              <a:spcAft>
                <a:spcPts val="0"/>
              </a:spcAft>
              <a:buNone/>
              <a:defRPr/>
            </a:pPr>
            <a:r>
              <a:rPr lang="en-US" sz="2400" b="1" dirty="0"/>
              <a:t> </a:t>
            </a:r>
            <a:r>
              <a:rPr lang="en-US" sz="2400" b="1" dirty="0" smtClean="0"/>
              <a:t>      - Vertical: NAVD88, NGVD29, Sea-level.  These are 1-D!</a:t>
            </a:r>
          </a:p>
          <a:p>
            <a:pPr fontAlgn="auto">
              <a:spcAft>
                <a:spcPts val="0"/>
              </a:spcAft>
              <a:defRPr/>
            </a:pPr>
            <a:r>
              <a:rPr lang="en-US" sz="2400" b="1" dirty="0" smtClean="0"/>
              <a:t>What is a 3-D datum? 4-D anyone?</a:t>
            </a:r>
          </a:p>
          <a:p>
            <a:pPr marL="0" indent="0" fontAlgn="auto">
              <a:spcAft>
                <a:spcPts val="0"/>
              </a:spcAft>
              <a:buNone/>
              <a:defRPr/>
            </a:pPr>
            <a:r>
              <a:rPr lang="en-US" sz="2400" b="1" dirty="0"/>
              <a:t> </a:t>
            </a:r>
            <a:r>
              <a:rPr lang="en-US" sz="2400" b="1" dirty="0" smtClean="0"/>
              <a:t>      - </a:t>
            </a:r>
            <a:r>
              <a:rPr lang="en-US" sz="2400" b="1" dirty="0"/>
              <a:t>WGS84 </a:t>
            </a:r>
            <a:r>
              <a:rPr lang="en-US" sz="2400" b="1" dirty="0" smtClean="0"/>
              <a:t>is defined </a:t>
            </a:r>
            <a:r>
              <a:rPr lang="en-US" sz="2400" b="1" dirty="0"/>
              <a:t>by </a:t>
            </a:r>
            <a:r>
              <a:rPr lang="en-US" sz="2400" b="1" dirty="0" smtClean="0"/>
              <a:t>DoD, NAD83 is defined by NGS.</a:t>
            </a:r>
            <a:endParaRPr lang="en-US" sz="2400" b="1" dirty="0"/>
          </a:p>
          <a:p>
            <a:pPr marL="0" indent="0" fontAlgn="auto">
              <a:spcAft>
                <a:spcPts val="0"/>
              </a:spcAft>
              <a:buNone/>
              <a:defRPr/>
            </a:pPr>
            <a:r>
              <a:rPr lang="en-US" sz="2400" b="1" dirty="0"/>
              <a:t>       - ITRF is defined by the international scientific community.</a:t>
            </a:r>
            <a:endParaRPr lang="en-US" sz="2400" b="1" dirty="0" smtClean="0"/>
          </a:p>
          <a:p>
            <a:pPr fontAlgn="auto">
              <a:spcAft>
                <a:spcPts val="0"/>
              </a:spcAft>
              <a:defRPr/>
            </a:pPr>
            <a:r>
              <a:rPr lang="en-US" sz="2400" b="1" dirty="0" smtClean="0"/>
              <a:t>In many cases, ITRF &amp; WGS84 can be used interchangeably.</a:t>
            </a:r>
          </a:p>
          <a:p>
            <a:pPr marL="0" indent="0" fontAlgn="auto">
              <a:spcAft>
                <a:spcPts val="0"/>
              </a:spcAft>
              <a:buNone/>
              <a:defRPr/>
            </a:pPr>
            <a:endParaRPr lang="en-US" sz="2400" b="1" dirty="0"/>
          </a:p>
          <a:p>
            <a:pPr marL="0" indent="0" fontAlgn="auto">
              <a:spcAft>
                <a:spcPts val="0"/>
              </a:spcAft>
              <a:buNone/>
              <a:defRPr/>
            </a:pPr>
            <a:endParaRPr lang="en-US" sz="1200" b="1" dirty="0"/>
          </a:p>
          <a:p>
            <a:pPr fontAlgn="auto">
              <a:spcAft>
                <a:spcPts val="0"/>
              </a:spcAft>
              <a:buFont typeface="Arial" pitchFamily="34" charset="0"/>
              <a:buChar char="•"/>
              <a:defRPr/>
            </a:pPr>
            <a:endParaRPr lang="en-US" sz="2400" b="1" dirty="0"/>
          </a:p>
        </p:txBody>
      </p:sp>
    </p:spTree>
    <p:extLst>
      <p:ext uri="{BB962C8B-B14F-4D97-AF65-F5344CB8AC3E}">
        <p14:creationId xmlns:p14="http://schemas.microsoft.com/office/powerpoint/2010/main" val="911583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81000" y="1295400"/>
            <a:ext cx="8458200" cy="5029200"/>
          </a:xfrm>
        </p:spPr>
        <p:txBody>
          <a:bodyPr/>
          <a:lstStyle/>
          <a:p>
            <a:pPr marL="0" indent="0" fontAlgn="auto">
              <a:spcAft>
                <a:spcPts val="0"/>
              </a:spcAft>
              <a:buNone/>
              <a:defRPr/>
            </a:pPr>
            <a:r>
              <a:rPr lang="en-US" sz="2400" b="1" dirty="0" smtClean="0"/>
              <a:t>Horizontal Datums:</a:t>
            </a:r>
          </a:p>
          <a:p>
            <a:pPr fontAlgn="auto">
              <a:spcAft>
                <a:spcPts val="0"/>
              </a:spcAft>
              <a:defRPr/>
            </a:pPr>
            <a:r>
              <a:rPr lang="en-US" sz="2400" b="1" dirty="0" smtClean="0"/>
              <a:t>NAD 27 – Clarke ellipsoid, origin at Meade’s Ranch, foot units </a:t>
            </a:r>
          </a:p>
          <a:p>
            <a:pPr fontAlgn="auto">
              <a:spcAft>
                <a:spcPts val="0"/>
              </a:spcAft>
              <a:defRPr/>
            </a:pPr>
            <a:r>
              <a:rPr lang="en-US" sz="2400" b="1" dirty="0" smtClean="0"/>
              <a:t> NAD 83 – GRS 1980 ellipsoid, origin at center of Earth, meters.</a:t>
            </a:r>
          </a:p>
          <a:p>
            <a:pPr fontAlgn="auto">
              <a:spcAft>
                <a:spcPts val="0"/>
              </a:spcAft>
              <a:defRPr/>
            </a:pPr>
            <a:r>
              <a:rPr lang="en-US" sz="2400" b="1" dirty="0" smtClean="0"/>
              <a:t>Used extensively for mapping and 2-D surveys</a:t>
            </a:r>
          </a:p>
          <a:p>
            <a:pPr marL="0" indent="0" fontAlgn="auto">
              <a:spcAft>
                <a:spcPts val="0"/>
              </a:spcAft>
              <a:buNone/>
              <a:defRPr/>
            </a:pPr>
            <a:r>
              <a:rPr lang="en-US" sz="2400" b="1" dirty="0" smtClean="0"/>
              <a:t>Vertical Datums (Origin is best-fitting equipotential surface):</a:t>
            </a:r>
          </a:p>
          <a:p>
            <a:pPr fontAlgn="auto">
              <a:spcAft>
                <a:spcPts val="0"/>
              </a:spcAft>
              <a:defRPr/>
            </a:pPr>
            <a:r>
              <a:rPr lang="en-US" sz="2400" b="1" dirty="0" smtClean="0"/>
              <a:t>Sea Level Datum of 1929 – name change for NGVD 29.</a:t>
            </a:r>
          </a:p>
          <a:p>
            <a:pPr fontAlgn="auto">
              <a:spcAft>
                <a:spcPts val="0"/>
              </a:spcAft>
              <a:defRPr/>
            </a:pPr>
            <a:r>
              <a:rPr lang="en-US" sz="2400" b="1" dirty="0" smtClean="0"/>
              <a:t>NAVD 88 origin is 1 arbitrary point – serves US and Canada.</a:t>
            </a:r>
          </a:p>
          <a:p>
            <a:pPr marL="0" indent="0" fontAlgn="auto">
              <a:spcAft>
                <a:spcPts val="0"/>
              </a:spcAft>
              <a:buNone/>
              <a:defRPr/>
            </a:pPr>
            <a:r>
              <a:rPr lang="en-US" sz="2400" b="1" dirty="0" smtClean="0"/>
              <a:t>3-D Datums (Origin is earth’s center of mass):</a:t>
            </a:r>
          </a:p>
          <a:p>
            <a:pPr fontAlgn="auto">
              <a:spcAft>
                <a:spcPts val="0"/>
              </a:spcAft>
              <a:defRPr/>
            </a:pPr>
            <a:r>
              <a:rPr lang="en-US" sz="2400" b="1" dirty="0" smtClean="0"/>
              <a:t>NAD 83 is 3-D datum with horizontal &amp; vertical components.</a:t>
            </a:r>
          </a:p>
          <a:p>
            <a:pPr fontAlgn="auto">
              <a:spcAft>
                <a:spcPts val="0"/>
              </a:spcAft>
              <a:defRPr/>
            </a:pPr>
            <a:r>
              <a:rPr lang="en-US" sz="2400" b="1" dirty="0" smtClean="0"/>
              <a:t>WGS 84 is 3-D datum established by DoD &amp; used for GPS.</a:t>
            </a:r>
            <a:endParaRPr lang="en-US" sz="1200" b="1" dirty="0"/>
          </a:p>
          <a:p>
            <a:pPr fontAlgn="auto">
              <a:spcAft>
                <a:spcPts val="0"/>
              </a:spcAft>
              <a:buFont typeface="Arial" pitchFamily="34" charset="0"/>
              <a:buChar char="•"/>
              <a:defRPr/>
            </a:pPr>
            <a:r>
              <a:rPr lang="en-US" sz="2400" b="1" dirty="0" smtClean="0"/>
              <a:t>ITRF is 3-D datum defined by scientific community.</a:t>
            </a:r>
            <a:endParaRPr lang="en-US" sz="2400" b="1" dirty="0"/>
          </a:p>
        </p:txBody>
      </p:sp>
    </p:spTree>
    <p:extLst>
      <p:ext uri="{BB962C8B-B14F-4D97-AF65-F5344CB8AC3E}">
        <p14:creationId xmlns:p14="http://schemas.microsoft.com/office/powerpoint/2010/main" val="6322445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9219" name="Rectangle 3"/>
          <p:cNvSpPr>
            <a:spLocks noGrp="1" noChangeArrowheads="1"/>
          </p:cNvSpPr>
          <p:nvPr>
            <p:ph type="body" idx="1"/>
          </p:nvPr>
        </p:nvSpPr>
        <p:spPr>
          <a:xfrm>
            <a:off x="457200" y="1371600"/>
            <a:ext cx="8458200" cy="5029200"/>
          </a:xfrm>
        </p:spPr>
        <p:txBody>
          <a:bodyPr/>
          <a:lstStyle/>
          <a:p>
            <a:pPr eaLnBrk="1" hangingPunct="1">
              <a:buFontTx/>
              <a:buNone/>
              <a:defRPr/>
            </a:pPr>
            <a:r>
              <a:rPr lang="en-US" sz="2400" b="1" dirty="0" smtClean="0"/>
              <a:t>More context to clarify ‘spatial data’:</a:t>
            </a:r>
          </a:p>
          <a:p>
            <a:pPr>
              <a:defRPr/>
            </a:pPr>
            <a:r>
              <a:rPr lang="en-US" sz="2400" b="1" dirty="0" smtClean="0"/>
              <a:t>We live in a 3-D world &amp; make 3-D measurements.</a:t>
            </a:r>
          </a:p>
          <a:p>
            <a:pPr>
              <a:defRPr/>
            </a:pPr>
            <a:r>
              <a:rPr lang="en-US" sz="2400" b="1" dirty="0" smtClean="0"/>
              <a:t>Plane geometry involves easting and northing coordinates.</a:t>
            </a:r>
          </a:p>
          <a:p>
            <a:pPr>
              <a:defRPr/>
            </a:pPr>
            <a:r>
              <a:rPr lang="en-US" sz="2400" b="1" dirty="0" smtClean="0"/>
              <a:t>For flat-earth view, what is the best label for “up”?</a:t>
            </a:r>
          </a:p>
          <a:p>
            <a:pPr>
              <a:defRPr/>
            </a:pPr>
            <a:r>
              <a:rPr lang="en-US" sz="2400" b="1" dirty="0" smtClean="0"/>
              <a:t>Horizontal &amp; vertical handled separately – why?</a:t>
            </a:r>
          </a:p>
          <a:p>
            <a:pPr>
              <a:defRPr/>
            </a:pPr>
            <a:r>
              <a:rPr lang="en-US" sz="2400" b="1" dirty="0" smtClean="0"/>
              <a:t>Maps/plats/drawings show 2-D – or plan/profile.</a:t>
            </a:r>
          </a:p>
          <a:p>
            <a:pPr>
              <a:defRPr/>
            </a:pPr>
            <a:r>
              <a:rPr lang="en-US" sz="2400" b="1" dirty="0" smtClean="0"/>
              <a:t>Contour lines show elevation. Can you visualize 3-D?</a:t>
            </a:r>
          </a:p>
          <a:p>
            <a:pPr>
              <a:defRPr/>
            </a:pPr>
            <a:r>
              <a:rPr lang="en-US" sz="2400" b="1" dirty="0" smtClean="0"/>
              <a:t>Using digital technology; flat-earth view is too limiting!</a:t>
            </a:r>
          </a:p>
          <a:p>
            <a:pPr>
              <a:defRPr/>
            </a:pPr>
            <a:r>
              <a:rPr lang="en-US" sz="2400" b="1" dirty="0" smtClean="0"/>
              <a:t>Need a way to preserve 3-D data using a 2-D map.  XX</a:t>
            </a:r>
          </a:p>
          <a:p>
            <a:pPr>
              <a:defRPr/>
            </a:pPr>
            <a:r>
              <a:rPr lang="en-US" sz="2400" b="1" dirty="0" smtClean="0"/>
              <a:t>Map projections are used to “flatten the earth.”</a:t>
            </a:r>
          </a:p>
          <a:p>
            <a:pPr>
              <a:defRPr/>
            </a:pPr>
            <a:r>
              <a:rPr lang="en-US" sz="2400" b="1" dirty="0" smtClean="0"/>
              <a:t>For abstract considerations, see award-wining </a:t>
            </a:r>
            <a:r>
              <a:rPr lang="en-US" sz="2400" b="1" dirty="0" smtClean="0">
                <a:hlinkClick r:id="rId2"/>
              </a:rPr>
              <a:t>paper.</a:t>
            </a:r>
            <a:endParaRPr lang="en-US" sz="2400" b="1" dirty="0" smtClean="0"/>
          </a:p>
          <a:p>
            <a:pPr>
              <a:defRPr/>
            </a:pPr>
            <a:endParaRPr lang="en-US" sz="2800" b="1" dirty="0" smtClean="0"/>
          </a:p>
          <a:p>
            <a:pPr eaLnBrk="1" hangingPunct="1">
              <a:defRPr/>
            </a:pPr>
            <a:endParaRPr lang="en-US" sz="2800" dirty="0" smtClean="0"/>
          </a:p>
        </p:txBody>
      </p:sp>
    </p:spTree>
    <p:extLst>
      <p:ext uri="{BB962C8B-B14F-4D97-AF65-F5344CB8AC3E}">
        <p14:creationId xmlns:p14="http://schemas.microsoft.com/office/powerpoint/2010/main" val="7641742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26627" name="Rectangle 3"/>
          <p:cNvSpPr>
            <a:spLocks noGrp="1" noChangeArrowheads="1"/>
          </p:cNvSpPr>
          <p:nvPr>
            <p:ph type="body" idx="1"/>
          </p:nvPr>
        </p:nvSpPr>
        <p:spPr>
          <a:xfrm>
            <a:off x="457200" y="1371600"/>
            <a:ext cx="8229600" cy="4754563"/>
          </a:xfrm>
        </p:spPr>
        <p:txBody>
          <a:bodyPr/>
          <a:lstStyle/>
          <a:p>
            <a:pPr algn="ctr" eaLnBrk="1" hangingPunct="1">
              <a:buFontTx/>
              <a:buNone/>
              <a:defRPr/>
            </a:pPr>
            <a:endParaRPr lang="en-US" sz="2400" b="1" u="sng" dirty="0" smtClean="0"/>
          </a:p>
          <a:p>
            <a:pPr algn="ctr" eaLnBrk="1" hangingPunct="1">
              <a:buFontTx/>
              <a:buNone/>
              <a:defRPr/>
            </a:pPr>
            <a:r>
              <a:rPr lang="en-US" sz="2400" b="1" u="sng" dirty="0" smtClean="0">
                <a:hlinkClick r:id="rId2"/>
              </a:rPr>
              <a:t>http://www.globalcogo.com/CR002.pdf</a:t>
            </a:r>
            <a:endParaRPr lang="en-US" sz="2400" b="1" u="sng" dirty="0" smtClean="0"/>
          </a:p>
          <a:p>
            <a:pPr algn="ctr" eaLnBrk="1" hangingPunct="1">
              <a:buFontTx/>
              <a:buNone/>
              <a:defRPr/>
            </a:pPr>
            <a:endParaRPr lang="en-US" sz="2400" b="1" u="sng" dirty="0" smtClean="0"/>
          </a:p>
          <a:p>
            <a:pPr marL="0" indent="0" eaLnBrk="1" hangingPunct="1">
              <a:buFontTx/>
              <a:buNone/>
              <a:defRPr/>
            </a:pPr>
            <a:r>
              <a:rPr lang="en-US" sz="2400" b="1" u="sng" dirty="0" smtClean="0"/>
              <a:t>Local</a:t>
            </a:r>
            <a:r>
              <a:rPr lang="en-US" sz="2400" b="1" dirty="0" smtClean="0"/>
              <a:t> coordinates - many spatial data users.</a:t>
            </a:r>
          </a:p>
          <a:p>
            <a:pPr eaLnBrk="1" hangingPunct="1">
              <a:defRPr/>
            </a:pPr>
            <a:r>
              <a:rPr lang="en-US" sz="2400" b="1" dirty="0" smtClean="0"/>
              <a:t>Portrays relative relationships.</a:t>
            </a:r>
          </a:p>
          <a:p>
            <a:pPr eaLnBrk="1" hangingPunct="1">
              <a:defRPr/>
            </a:pPr>
            <a:r>
              <a:rPr lang="en-US" sz="2400" b="1" dirty="0" smtClean="0"/>
              <a:t>x &amp; y or north &amp; east flat-earth values</a:t>
            </a:r>
          </a:p>
          <a:p>
            <a:pPr eaLnBrk="1" hangingPunct="1">
              <a:defRPr/>
            </a:pPr>
            <a:r>
              <a:rPr lang="en-US" sz="2400" b="1" dirty="0" smtClean="0"/>
              <a:t>Is origin well defined and monumented?</a:t>
            </a:r>
          </a:p>
          <a:p>
            <a:pPr eaLnBrk="1" hangingPunct="1">
              <a:defRPr/>
            </a:pPr>
            <a:r>
              <a:rPr lang="en-US" sz="2400" b="1" dirty="0" smtClean="0"/>
              <a:t>Elevation is ‘up’</a:t>
            </a:r>
          </a:p>
          <a:p>
            <a:pPr eaLnBrk="1" hangingPunct="1">
              <a:defRPr/>
            </a:pPr>
            <a:r>
              <a:rPr lang="en-US" sz="2400" b="1" dirty="0" smtClean="0"/>
              <a:t>Vertical origin is geoid – approximated by mean sea level.</a:t>
            </a:r>
          </a:p>
        </p:txBody>
      </p:sp>
    </p:spTree>
    <p:extLst>
      <p:ext uri="{BB962C8B-B14F-4D97-AF65-F5344CB8AC3E}">
        <p14:creationId xmlns:p14="http://schemas.microsoft.com/office/powerpoint/2010/main" val="21756371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9219" name="Rectangle 3"/>
          <p:cNvSpPr>
            <a:spLocks noGrp="1" noChangeArrowheads="1"/>
          </p:cNvSpPr>
          <p:nvPr>
            <p:ph type="body" idx="1"/>
          </p:nvPr>
        </p:nvSpPr>
        <p:spPr>
          <a:xfrm>
            <a:off x="381000" y="1078832"/>
            <a:ext cx="7086600" cy="2362200"/>
          </a:xfrm>
        </p:spPr>
        <p:txBody>
          <a:bodyPr/>
          <a:lstStyle/>
          <a:p>
            <a:pPr marL="0" indent="0" eaLnBrk="1" hangingPunct="1">
              <a:buNone/>
              <a:defRPr/>
            </a:pPr>
            <a:endParaRPr lang="en-US" sz="2800" dirty="0" smtClean="0"/>
          </a:p>
          <a:p>
            <a:pPr marL="0" indent="0" eaLnBrk="1" hangingPunct="1">
              <a:buNone/>
              <a:defRPr/>
            </a:pPr>
            <a:endParaRPr lang="en-US" sz="2800" dirty="0" smtClean="0"/>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3445042"/>
            <a:ext cx="5659412"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6602278"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960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9219" name="Rectangle 3"/>
          <p:cNvSpPr>
            <a:spLocks noGrp="1" noChangeArrowheads="1"/>
          </p:cNvSpPr>
          <p:nvPr>
            <p:ph type="body" idx="1"/>
          </p:nvPr>
        </p:nvSpPr>
        <p:spPr>
          <a:xfrm>
            <a:off x="457200" y="1371600"/>
            <a:ext cx="8458200" cy="5029200"/>
          </a:xfrm>
        </p:spPr>
        <p:txBody>
          <a:bodyPr/>
          <a:lstStyle/>
          <a:p>
            <a:pPr>
              <a:defRPr/>
            </a:pPr>
            <a:endParaRPr lang="en-US" sz="2800" b="1" dirty="0" smtClean="0"/>
          </a:p>
          <a:p>
            <a:pPr eaLnBrk="1" hangingPunct="1">
              <a:defRPr/>
            </a:pPr>
            <a:endParaRPr lang="en-US" sz="2800" dirty="0" smtClean="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9771" y="1066800"/>
            <a:ext cx="5032375" cy="54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73836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63562"/>
          </a:xfrm>
        </p:spPr>
        <p:txBody>
          <a:bodyPr/>
          <a:lstStyle/>
          <a:p>
            <a:r>
              <a:rPr lang="en-US" sz="1600" b="1" dirty="0"/>
              <a:t>City of Las Cruces – April 24, 2015 </a:t>
            </a:r>
            <a:br>
              <a:rPr lang="en-US" sz="1600" b="1" dirty="0"/>
            </a:br>
            <a:r>
              <a:rPr lang="en-US" sz="1600" b="1" dirty="0"/>
              <a:t>Datums, Coordinate Systems, LDPs &amp; the GSDM - Burkholder</a:t>
            </a:r>
            <a:endParaRPr lang="en-US" sz="1600" dirty="0"/>
          </a:p>
        </p:txBody>
      </p:sp>
      <p:sp>
        <p:nvSpPr>
          <p:cNvPr id="3" name="Content Placeholder 2"/>
          <p:cNvSpPr>
            <a:spLocks noGrp="1"/>
          </p:cNvSpPr>
          <p:nvPr>
            <p:ph idx="1"/>
          </p:nvPr>
        </p:nvSpPr>
        <p:spPr>
          <a:xfrm>
            <a:off x="457200" y="1295400"/>
            <a:ext cx="8534400" cy="5029200"/>
          </a:xfrm>
        </p:spPr>
        <p:txBody>
          <a:bodyPr/>
          <a:lstStyle/>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endParaRPr lang="en-US" sz="2400" b="1" dirty="0"/>
          </a:p>
          <a:p>
            <a:pPr marL="0" indent="0">
              <a:buNone/>
            </a:pPr>
            <a:r>
              <a:rPr lang="en-US" sz="2400" b="1" dirty="0" smtClean="0"/>
              <a:t>-  Archival, benefits of information management  </a:t>
            </a:r>
          </a:p>
          <a:p>
            <a:endParaRPr lang="en-US" sz="2400" b="1" dirty="0" smtClean="0"/>
          </a:p>
          <a:p>
            <a:pPr marL="0" indent="0">
              <a:buNone/>
            </a:pPr>
            <a:r>
              <a:rPr lang="en-US" sz="2400" b="1" dirty="0"/>
              <a:t> </a:t>
            </a:r>
            <a:r>
              <a:rPr lang="en-US" sz="2400" b="1" dirty="0" smtClean="0"/>
              <a:t>     </a:t>
            </a:r>
            <a:endParaRPr lang="en-US" sz="2400"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808" y="1020340"/>
            <a:ext cx="7498080" cy="585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9060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9219" name="Rectangle 3"/>
          <p:cNvSpPr>
            <a:spLocks noGrp="1" noChangeArrowheads="1"/>
          </p:cNvSpPr>
          <p:nvPr>
            <p:ph type="body" idx="1"/>
          </p:nvPr>
        </p:nvSpPr>
        <p:spPr>
          <a:xfrm>
            <a:off x="457200" y="1371600"/>
            <a:ext cx="8458200" cy="5029200"/>
          </a:xfrm>
        </p:spPr>
        <p:txBody>
          <a:bodyPr/>
          <a:lstStyle/>
          <a:p>
            <a:pPr>
              <a:defRPr/>
            </a:pPr>
            <a:endParaRPr lang="en-US" sz="2800" b="1" dirty="0" smtClean="0"/>
          </a:p>
          <a:p>
            <a:pPr eaLnBrk="1" hangingPunct="1">
              <a:defRPr/>
            </a:pPr>
            <a:endParaRPr lang="en-US" sz="2800" dirty="0" smtClean="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1143000"/>
            <a:ext cx="5562600" cy="5184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6816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9219" name="Rectangle 3"/>
          <p:cNvSpPr>
            <a:spLocks noGrp="1" noChangeArrowheads="1"/>
          </p:cNvSpPr>
          <p:nvPr>
            <p:ph type="body" idx="1"/>
          </p:nvPr>
        </p:nvSpPr>
        <p:spPr>
          <a:xfrm>
            <a:off x="457200" y="1371600"/>
            <a:ext cx="8458200" cy="5029200"/>
          </a:xfrm>
        </p:spPr>
        <p:txBody>
          <a:bodyPr/>
          <a:lstStyle/>
          <a:p>
            <a:pPr marL="0" indent="0">
              <a:buNone/>
              <a:defRPr/>
            </a:pPr>
            <a:r>
              <a:rPr lang="en-US" sz="2400" b="1" dirty="0" smtClean="0"/>
              <a:t>What is horizontal distance?  Several choices are:</a:t>
            </a:r>
          </a:p>
          <a:p>
            <a:pPr marL="0" indent="0">
              <a:buNone/>
              <a:defRPr/>
            </a:pPr>
            <a:endParaRPr lang="en-US" sz="2400" b="1" dirty="0"/>
          </a:p>
          <a:p>
            <a:pPr marL="0" indent="0">
              <a:buNone/>
              <a:defRPr/>
            </a:pPr>
            <a:r>
              <a:rPr lang="en-US" sz="2400" b="1" dirty="0" smtClean="0"/>
              <a:t> 1. Right triangle component of slope distance – used the most.</a:t>
            </a:r>
          </a:p>
          <a:p>
            <a:pPr marL="0" indent="0">
              <a:buNone/>
              <a:defRPr/>
            </a:pPr>
            <a:r>
              <a:rPr lang="en-US" sz="2400" b="1" dirty="0"/>
              <a:t> </a:t>
            </a:r>
            <a:r>
              <a:rPr lang="en-US" sz="2400" b="1" dirty="0" smtClean="0"/>
              <a:t>2. Tangent plane distance between plumb lines.</a:t>
            </a:r>
          </a:p>
          <a:p>
            <a:pPr marL="0" indent="0">
              <a:buNone/>
              <a:defRPr/>
            </a:pPr>
            <a:r>
              <a:rPr lang="en-US" sz="2400" b="1" dirty="0"/>
              <a:t> </a:t>
            </a:r>
            <a:r>
              <a:rPr lang="en-US" sz="2400" b="1" dirty="0" smtClean="0"/>
              <a:t>3. Chord with same elevation at both ends.</a:t>
            </a:r>
          </a:p>
          <a:p>
            <a:pPr marL="0" indent="0">
              <a:buNone/>
              <a:defRPr/>
            </a:pPr>
            <a:r>
              <a:rPr lang="en-US" sz="2400" b="1" dirty="0"/>
              <a:t> </a:t>
            </a:r>
            <a:r>
              <a:rPr lang="en-US" sz="2400" b="1" dirty="0" smtClean="0"/>
              <a:t>4. Arc distance between plumb lines.</a:t>
            </a:r>
          </a:p>
          <a:p>
            <a:pPr marL="0" indent="0">
              <a:buNone/>
              <a:defRPr/>
            </a:pPr>
            <a:r>
              <a:rPr lang="en-US" sz="2400" b="1" dirty="0"/>
              <a:t> </a:t>
            </a:r>
            <a:r>
              <a:rPr lang="en-US" sz="2400" b="1" dirty="0" smtClean="0"/>
              <a:t>5. Sea level distance between plumb lines.</a:t>
            </a:r>
          </a:p>
          <a:p>
            <a:pPr marL="0" indent="0">
              <a:buNone/>
              <a:defRPr/>
            </a:pPr>
            <a:r>
              <a:rPr lang="en-US" sz="2400" b="1" dirty="0"/>
              <a:t> </a:t>
            </a:r>
            <a:r>
              <a:rPr lang="en-US" sz="2400" b="1" dirty="0" smtClean="0"/>
              <a:t>6. Ellipsoidal distance between plumb lines.</a:t>
            </a:r>
          </a:p>
          <a:p>
            <a:pPr marL="0" indent="0">
              <a:buNone/>
              <a:defRPr/>
            </a:pPr>
            <a:r>
              <a:rPr lang="en-US" sz="2400" b="1" dirty="0"/>
              <a:t> </a:t>
            </a:r>
            <a:r>
              <a:rPr lang="en-US" sz="2400" b="1" dirty="0" smtClean="0"/>
              <a:t>7. Grid inverse distance between coordinate points – worst choice because then a foot is not a foot!</a:t>
            </a:r>
          </a:p>
          <a:p>
            <a:pPr marL="0" indent="0">
              <a:buNone/>
              <a:defRPr/>
            </a:pPr>
            <a:r>
              <a:rPr lang="en-US" sz="2400" b="1" dirty="0" smtClean="0"/>
              <a:t>In most cases, plane surveying uses definition #1</a:t>
            </a:r>
          </a:p>
        </p:txBody>
      </p:sp>
    </p:spTree>
    <p:extLst>
      <p:ext uri="{BB962C8B-B14F-4D97-AF65-F5344CB8AC3E}">
        <p14:creationId xmlns:p14="http://schemas.microsoft.com/office/powerpoint/2010/main" val="19608610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z="1600" b="1" dirty="0"/>
              <a:t>City of Las Cruces – April 24, 2015 </a:t>
            </a:r>
            <a:br>
              <a:rPr lang="en-US" sz="1600" b="1" dirty="0"/>
            </a:br>
            <a:r>
              <a:rPr lang="en-US" sz="1600" b="1" dirty="0"/>
              <a:t>Datums, Coordinate Systems, LDPs &amp; the GSDM - Burkholder</a:t>
            </a:r>
            <a:endParaRPr lang="en-US" sz="1600"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817642" y="-217442"/>
            <a:ext cx="5537290" cy="810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0243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9219" name="Rectangle 3"/>
          <p:cNvSpPr>
            <a:spLocks noGrp="1" noChangeArrowheads="1"/>
          </p:cNvSpPr>
          <p:nvPr>
            <p:ph type="body" idx="1"/>
          </p:nvPr>
        </p:nvSpPr>
        <p:spPr>
          <a:xfrm>
            <a:off x="457200" y="1371600"/>
            <a:ext cx="8458200" cy="5029200"/>
          </a:xfrm>
        </p:spPr>
        <p:txBody>
          <a:bodyPr/>
          <a:lstStyle/>
          <a:p>
            <a:pPr marL="0" indent="0">
              <a:buNone/>
              <a:defRPr/>
            </a:pPr>
            <a:r>
              <a:rPr lang="en-US" sz="2400" b="1" dirty="0" smtClean="0"/>
              <a:t>Points to remember:</a:t>
            </a:r>
          </a:p>
          <a:p>
            <a:pPr>
              <a:defRPr/>
            </a:pPr>
            <a:r>
              <a:rPr lang="en-US" sz="2400" b="1" dirty="0" smtClean="0"/>
              <a:t>Map projections are strictly 2 dimensional.</a:t>
            </a:r>
          </a:p>
          <a:p>
            <a:pPr>
              <a:defRPr/>
            </a:pPr>
            <a:r>
              <a:rPr lang="en-US" sz="2400" b="1" dirty="0" smtClean="0"/>
              <a:t>Conformal map projections are mathematical.</a:t>
            </a:r>
          </a:p>
          <a:p>
            <a:pPr>
              <a:defRPr/>
            </a:pPr>
            <a:r>
              <a:rPr lang="en-US" sz="2400" b="1" dirty="0" smtClean="0"/>
              <a:t>Distances on the map &amp; on the ellipsoid are different.</a:t>
            </a:r>
          </a:p>
          <a:p>
            <a:pPr>
              <a:defRPr/>
            </a:pPr>
            <a:r>
              <a:rPr lang="en-US" sz="2400" b="1" dirty="0" smtClean="0"/>
              <a:t>Distance on ellipsoid is not same as distance on the ground. </a:t>
            </a:r>
          </a:p>
          <a:p>
            <a:pPr>
              <a:defRPr/>
            </a:pPr>
            <a:r>
              <a:rPr lang="en-US" sz="2400" b="1" dirty="0" smtClean="0"/>
              <a:t>When is a foot not a foot?  What about weights/measures?</a:t>
            </a:r>
          </a:p>
          <a:p>
            <a:pPr>
              <a:defRPr/>
            </a:pPr>
            <a:r>
              <a:rPr lang="en-US" sz="2400" b="1" dirty="0" smtClean="0"/>
              <a:t>How much distortion is allowed/permitted?</a:t>
            </a:r>
          </a:p>
          <a:p>
            <a:pPr>
              <a:defRPr/>
            </a:pPr>
            <a:r>
              <a:rPr lang="en-US" sz="2400" b="1" dirty="0" smtClean="0"/>
              <a:t> A tolerance of 1:10,000 was adopted in 1930’s.</a:t>
            </a:r>
          </a:p>
          <a:p>
            <a:pPr>
              <a:defRPr/>
            </a:pPr>
            <a:r>
              <a:rPr lang="en-US" sz="2400" b="1" dirty="0" smtClean="0"/>
              <a:t>Corrections are needed to preserve data integrity.</a:t>
            </a:r>
          </a:p>
          <a:p>
            <a:pPr>
              <a:defRPr/>
            </a:pPr>
            <a:r>
              <a:rPr lang="en-US" sz="2400" b="1" dirty="0" smtClean="0"/>
              <a:t>Conformal projections preserve angles.</a:t>
            </a:r>
            <a:endParaRPr lang="en-US" sz="2400" dirty="0" smtClean="0"/>
          </a:p>
        </p:txBody>
      </p:sp>
    </p:spTree>
    <p:extLst>
      <p:ext uri="{BB962C8B-B14F-4D97-AF65-F5344CB8AC3E}">
        <p14:creationId xmlns:p14="http://schemas.microsoft.com/office/powerpoint/2010/main" val="3650993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21507" name="Rectangle 3"/>
          <p:cNvSpPr>
            <a:spLocks noGrp="1" noChangeArrowheads="1"/>
          </p:cNvSpPr>
          <p:nvPr>
            <p:ph type="body" idx="1"/>
          </p:nvPr>
        </p:nvSpPr>
        <p:spPr/>
        <p:txBody>
          <a:bodyPr/>
          <a:lstStyle/>
          <a:p>
            <a:pPr algn="ctr" eaLnBrk="1" hangingPunct="1">
              <a:buFontTx/>
              <a:buNone/>
              <a:defRPr/>
            </a:pPr>
            <a:r>
              <a:rPr lang="en-US" sz="2000" b="1" dirty="0" smtClean="0">
                <a:hlinkClick r:id="rId2"/>
              </a:rPr>
              <a:t>http://www.globalcogo.com/GM012.pdf</a:t>
            </a:r>
            <a:endParaRPr lang="en-US" sz="2000" b="1" dirty="0" smtClean="0"/>
          </a:p>
          <a:p>
            <a:pPr algn="ctr" eaLnBrk="1" hangingPunct="1">
              <a:buFontTx/>
              <a:buNone/>
              <a:defRPr/>
            </a:pPr>
            <a:endParaRPr lang="en-US" sz="2000" b="1" dirty="0" smtClean="0"/>
          </a:p>
          <a:p>
            <a:pPr marL="0" indent="0" eaLnBrk="1" hangingPunct="1">
              <a:buFontTx/>
              <a:buNone/>
              <a:defRPr/>
            </a:pPr>
            <a:r>
              <a:rPr lang="en-US" sz="2400" b="1" u="sng" dirty="0" smtClean="0"/>
              <a:t>Geodetic</a:t>
            </a:r>
            <a:r>
              <a:rPr lang="en-US" sz="2400" b="1" dirty="0" smtClean="0"/>
              <a:t> &amp; geographic (ellipsoidal/spherical)</a:t>
            </a:r>
          </a:p>
          <a:p>
            <a:pPr eaLnBrk="1" hangingPunct="1">
              <a:defRPr/>
            </a:pPr>
            <a:r>
              <a:rPr lang="en-US" sz="2400" b="1" dirty="0" smtClean="0"/>
              <a:t>Computations on ellipsoid or sphere.</a:t>
            </a:r>
          </a:p>
          <a:p>
            <a:pPr eaLnBrk="1" hangingPunct="1">
              <a:defRPr/>
            </a:pPr>
            <a:r>
              <a:rPr lang="en-US" sz="2400" b="1" dirty="0" smtClean="0"/>
              <a:t>Latitude and longitude curvilinear values.</a:t>
            </a:r>
          </a:p>
          <a:p>
            <a:pPr eaLnBrk="1" hangingPunct="1">
              <a:defRPr/>
            </a:pPr>
            <a:r>
              <a:rPr lang="en-US" sz="2400" b="1" dirty="0" smtClean="0"/>
              <a:t>Position in degrees-minutes-seconds.</a:t>
            </a:r>
          </a:p>
          <a:p>
            <a:pPr eaLnBrk="1" hangingPunct="1">
              <a:defRPr/>
            </a:pPr>
            <a:r>
              <a:rPr lang="en-US" sz="2400" b="1" dirty="0" smtClean="0"/>
              <a:t>Equations are cumbersome and complex.</a:t>
            </a:r>
          </a:p>
          <a:p>
            <a:pPr eaLnBrk="1" hangingPunct="1">
              <a:defRPr/>
            </a:pPr>
            <a:r>
              <a:rPr lang="en-US" sz="2400" b="1" dirty="0" smtClean="0"/>
              <a:t>Third dimension is ellipsoid height or altitude.</a:t>
            </a:r>
          </a:p>
          <a:p>
            <a:pPr eaLnBrk="1" hangingPunct="1">
              <a:buFontTx/>
              <a:buNone/>
              <a:defRPr/>
            </a:pPr>
            <a:r>
              <a:rPr lang="en-US" sz="2400" b="1" dirty="0" smtClean="0"/>
              <a:t>     Elevation has a separate origin.</a:t>
            </a:r>
            <a:endParaRPr lang="en-US" sz="2400" dirty="0" smtClean="0"/>
          </a:p>
        </p:txBody>
      </p:sp>
    </p:spTree>
    <p:extLst>
      <p:ext uri="{BB962C8B-B14F-4D97-AF65-F5344CB8AC3E}">
        <p14:creationId xmlns:p14="http://schemas.microsoft.com/office/powerpoint/2010/main" val="1874601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marL="0" indent="0" fontAlgn="auto">
              <a:spcAft>
                <a:spcPts val="0"/>
              </a:spcAft>
              <a:buNone/>
              <a:defRPr/>
            </a:pPr>
            <a:r>
              <a:rPr lang="en-US" sz="2400" b="1" dirty="0" smtClean="0"/>
              <a:t>  </a:t>
            </a:r>
          </a:p>
          <a:p>
            <a:pPr fontAlgn="auto">
              <a:spcAft>
                <a:spcPts val="0"/>
              </a:spcAft>
              <a:defRPr/>
            </a:pPr>
            <a:endParaRPr lang="en-US" sz="2400" b="1" dirty="0"/>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pic>
        <p:nvPicPr>
          <p:cNvPr id="4" name="Picture 4" descr="3D Diagra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948524"/>
            <a:ext cx="4257675" cy="5299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63903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9219" name="Rectangle 3"/>
          <p:cNvSpPr>
            <a:spLocks noGrp="1" noChangeArrowheads="1"/>
          </p:cNvSpPr>
          <p:nvPr>
            <p:ph type="body" idx="1"/>
          </p:nvPr>
        </p:nvSpPr>
        <p:spPr>
          <a:xfrm>
            <a:off x="457200" y="1371600"/>
            <a:ext cx="8229600" cy="5029200"/>
          </a:xfrm>
        </p:spPr>
        <p:txBody>
          <a:bodyPr/>
          <a:lstStyle/>
          <a:p>
            <a:pPr marL="0" indent="0" eaLnBrk="1" hangingPunct="1">
              <a:buFontTx/>
              <a:buNone/>
              <a:defRPr/>
            </a:pPr>
            <a:r>
              <a:rPr lang="en-US" sz="2400" b="1" dirty="0" smtClean="0"/>
              <a:t>Coordinate systems/geometry</a:t>
            </a:r>
          </a:p>
          <a:p>
            <a:pPr eaLnBrk="1" hangingPunct="1">
              <a:defRPr/>
            </a:pPr>
            <a:r>
              <a:rPr lang="en-US" sz="2400" b="1" dirty="0" smtClean="0"/>
              <a:t>Coordinate systems:</a:t>
            </a:r>
          </a:p>
          <a:p>
            <a:pPr>
              <a:buNone/>
              <a:defRPr/>
            </a:pPr>
            <a:r>
              <a:rPr lang="en-US" sz="2400" b="1" dirty="0" smtClean="0"/>
              <a:t>       1</a:t>
            </a:r>
            <a:r>
              <a:rPr lang="en-US" sz="2400" b="1" dirty="0"/>
              <a:t>. </a:t>
            </a:r>
            <a:r>
              <a:rPr lang="en-US" sz="2400" b="1" dirty="0" smtClean="0"/>
              <a:t> Geocentric</a:t>
            </a:r>
            <a:r>
              <a:rPr lang="en-US" sz="2400" b="1" dirty="0"/>
              <a:t>, Earth-centered Earth-fixed</a:t>
            </a:r>
          </a:p>
          <a:p>
            <a:pPr eaLnBrk="1" hangingPunct="1">
              <a:buFontTx/>
              <a:buNone/>
              <a:defRPr/>
            </a:pPr>
            <a:r>
              <a:rPr lang="en-US" sz="2400" b="1" dirty="0" smtClean="0"/>
              <a:t>       2.  Geodetic, traditional latitude/longitude.</a:t>
            </a:r>
          </a:p>
          <a:p>
            <a:pPr eaLnBrk="1" hangingPunct="1">
              <a:buFontTx/>
              <a:buNone/>
              <a:defRPr/>
            </a:pPr>
            <a:r>
              <a:rPr lang="en-US" sz="2400" b="1" dirty="0" smtClean="0"/>
              <a:t>       3.  Map projection – state plane coordinates.</a:t>
            </a:r>
          </a:p>
          <a:p>
            <a:pPr eaLnBrk="1" hangingPunct="1">
              <a:buFontTx/>
              <a:buNone/>
              <a:defRPr/>
            </a:pPr>
            <a:r>
              <a:rPr lang="en-US" sz="2400" b="1" dirty="0" smtClean="0"/>
              <a:t>       4.  Local – assumed or modified map projection (LDP)</a:t>
            </a:r>
          </a:p>
          <a:p>
            <a:pPr eaLnBrk="1" hangingPunct="1">
              <a:defRPr/>
            </a:pPr>
            <a:r>
              <a:rPr lang="en-US" sz="2400" b="1" dirty="0" smtClean="0"/>
              <a:t>Basic elements and conventions</a:t>
            </a:r>
          </a:p>
          <a:p>
            <a:pPr marL="0" indent="0" eaLnBrk="1" hangingPunct="1">
              <a:buFontTx/>
              <a:buNone/>
              <a:defRPr/>
            </a:pPr>
            <a:r>
              <a:rPr lang="en-US" sz="2400" b="1" dirty="0"/>
              <a:t> </a:t>
            </a:r>
            <a:r>
              <a:rPr lang="en-US" sz="2400" b="1" dirty="0" smtClean="0"/>
              <a:t>     - Meter is unit of length (display other as required).</a:t>
            </a:r>
          </a:p>
          <a:p>
            <a:pPr marL="0" indent="0" eaLnBrk="1" hangingPunct="1">
              <a:buFontTx/>
              <a:buNone/>
              <a:defRPr/>
            </a:pPr>
            <a:r>
              <a:rPr lang="en-US" sz="2400" b="1" dirty="0"/>
              <a:t> </a:t>
            </a:r>
            <a:r>
              <a:rPr lang="en-US" sz="2400" b="1" dirty="0" smtClean="0"/>
              <a:t>     - Use right-handed rectangular as possible.</a:t>
            </a:r>
          </a:p>
          <a:p>
            <a:pPr marL="0" indent="0" eaLnBrk="1" hangingPunct="1">
              <a:buFontTx/>
              <a:buNone/>
              <a:defRPr/>
            </a:pPr>
            <a:r>
              <a:rPr lang="en-US" sz="2400" b="1" dirty="0"/>
              <a:t> </a:t>
            </a:r>
            <a:r>
              <a:rPr lang="en-US" sz="2400" b="1" dirty="0" smtClean="0"/>
              <a:t>     - Rules of solid geometry (vector algebra &amp; matrices).</a:t>
            </a:r>
          </a:p>
          <a:p>
            <a:pPr eaLnBrk="1" hangingPunct="1">
              <a:buFontTx/>
              <a:buNone/>
              <a:defRPr/>
            </a:pPr>
            <a:endParaRPr lang="en-US" sz="2800" b="1" dirty="0" smtClean="0"/>
          </a:p>
          <a:p>
            <a:pPr eaLnBrk="1" hangingPunct="1">
              <a:defRPr/>
            </a:pPr>
            <a:endParaRPr lang="en-US" sz="2800" dirty="0" smtClean="0"/>
          </a:p>
        </p:txBody>
      </p:sp>
    </p:spTree>
    <p:extLst>
      <p:ext uri="{BB962C8B-B14F-4D97-AF65-F5344CB8AC3E}">
        <p14:creationId xmlns:p14="http://schemas.microsoft.com/office/powerpoint/2010/main" val="36040650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9219" name="Rectangle 3"/>
          <p:cNvSpPr>
            <a:spLocks noGrp="1" noChangeArrowheads="1"/>
          </p:cNvSpPr>
          <p:nvPr>
            <p:ph type="body" idx="1"/>
          </p:nvPr>
        </p:nvSpPr>
        <p:spPr>
          <a:xfrm>
            <a:off x="457200" y="1371600"/>
            <a:ext cx="8458200" cy="5029200"/>
          </a:xfrm>
        </p:spPr>
        <p:txBody>
          <a:bodyPr/>
          <a:lstStyle/>
          <a:p>
            <a:pPr marL="0" indent="0">
              <a:buNone/>
              <a:defRPr/>
            </a:pPr>
            <a:r>
              <a:rPr lang="en-US" sz="2400" b="1" dirty="0" smtClean="0"/>
              <a:t>Points to remember (Again):</a:t>
            </a:r>
          </a:p>
          <a:p>
            <a:pPr>
              <a:defRPr/>
            </a:pPr>
            <a:r>
              <a:rPr lang="en-US" sz="2400" b="1" dirty="0" smtClean="0"/>
              <a:t>Map projections are strictly 2 dimensional.</a:t>
            </a:r>
          </a:p>
          <a:p>
            <a:pPr>
              <a:defRPr/>
            </a:pPr>
            <a:r>
              <a:rPr lang="en-US" sz="2400" b="1" dirty="0" smtClean="0"/>
              <a:t>Map projections are mathematical, not graphical.</a:t>
            </a:r>
          </a:p>
          <a:p>
            <a:pPr>
              <a:defRPr/>
            </a:pPr>
            <a:r>
              <a:rPr lang="en-US" sz="2400" b="1" dirty="0" smtClean="0"/>
              <a:t>Distances on the map &amp; ellipsoid are different.</a:t>
            </a:r>
          </a:p>
          <a:p>
            <a:pPr>
              <a:defRPr/>
            </a:pPr>
            <a:r>
              <a:rPr lang="en-US" sz="2400" b="1" dirty="0" smtClean="0"/>
              <a:t>Distance on ellipsoid is not same as at ground. </a:t>
            </a:r>
          </a:p>
          <a:p>
            <a:pPr>
              <a:defRPr/>
            </a:pPr>
            <a:r>
              <a:rPr lang="en-US" sz="2400" b="1" dirty="0" smtClean="0"/>
              <a:t>When is a foot not a foot?</a:t>
            </a:r>
          </a:p>
          <a:p>
            <a:pPr>
              <a:defRPr/>
            </a:pPr>
            <a:r>
              <a:rPr lang="en-US" sz="2400" b="1" dirty="0" smtClean="0"/>
              <a:t>How much distortion is allowed/permitted?</a:t>
            </a:r>
          </a:p>
          <a:p>
            <a:pPr>
              <a:defRPr/>
            </a:pPr>
            <a:r>
              <a:rPr lang="en-US" sz="2400" b="1" dirty="0" smtClean="0"/>
              <a:t> A tolerance of 1:10,000 was adopted in 1930’s.</a:t>
            </a:r>
          </a:p>
          <a:p>
            <a:pPr>
              <a:defRPr/>
            </a:pPr>
            <a:r>
              <a:rPr lang="en-US" sz="2400" b="1" dirty="0" smtClean="0"/>
              <a:t>Corrections are needed to preserve data integrity.</a:t>
            </a:r>
          </a:p>
          <a:p>
            <a:pPr>
              <a:defRPr/>
            </a:pPr>
            <a:r>
              <a:rPr lang="en-US" sz="2400" b="1" dirty="0" smtClean="0"/>
              <a:t>Conformal projections preserve angles.</a:t>
            </a:r>
            <a:endParaRPr lang="en-US" sz="2400" dirty="0" smtClean="0"/>
          </a:p>
        </p:txBody>
      </p:sp>
    </p:spTree>
    <p:extLst>
      <p:ext uri="{BB962C8B-B14F-4D97-AF65-F5344CB8AC3E}">
        <p14:creationId xmlns:p14="http://schemas.microsoft.com/office/powerpoint/2010/main" val="23507297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9219" name="Rectangle 3"/>
          <p:cNvSpPr>
            <a:spLocks noGrp="1" noChangeArrowheads="1"/>
          </p:cNvSpPr>
          <p:nvPr>
            <p:ph type="body" idx="1"/>
          </p:nvPr>
        </p:nvSpPr>
        <p:spPr>
          <a:xfrm>
            <a:off x="457200" y="1371600"/>
            <a:ext cx="8458200" cy="5029200"/>
          </a:xfrm>
        </p:spPr>
        <p:txBody>
          <a:bodyPr/>
          <a:lstStyle/>
          <a:p>
            <a:pPr marL="0" indent="0">
              <a:buNone/>
              <a:defRPr/>
            </a:pPr>
            <a:endParaRPr lang="en-US" sz="2400" dirty="0" smtClean="0"/>
          </a:p>
          <a:p>
            <a:pPr marL="0" indent="0" algn="ctr">
              <a:buNone/>
              <a:defRPr/>
            </a:pPr>
            <a:r>
              <a:rPr lang="en-US" sz="4800" b="1" dirty="0" smtClean="0"/>
              <a:t>Questions?</a:t>
            </a:r>
          </a:p>
        </p:txBody>
      </p:sp>
    </p:spTree>
    <p:extLst>
      <p:ext uri="{BB962C8B-B14F-4D97-AF65-F5344CB8AC3E}">
        <p14:creationId xmlns:p14="http://schemas.microsoft.com/office/powerpoint/2010/main" val="33118617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marL="0" indent="0" fontAlgn="auto">
              <a:spcAft>
                <a:spcPts val="0"/>
              </a:spcAft>
              <a:buNone/>
              <a:defRPr/>
            </a:pPr>
            <a:r>
              <a:rPr lang="en-US" sz="2400" b="1" dirty="0" smtClean="0"/>
              <a:t>  </a:t>
            </a:r>
            <a:endParaRPr lang="en-US" sz="2400" b="1" dirty="0"/>
          </a:p>
          <a:p>
            <a:pPr marL="0" indent="0" algn="ctr" fontAlgn="auto">
              <a:spcAft>
                <a:spcPts val="0"/>
              </a:spcAft>
              <a:buNone/>
              <a:defRPr/>
            </a:pPr>
            <a:r>
              <a:rPr lang="en-US" sz="3600" b="1" dirty="0" smtClean="0"/>
              <a:t>Time for a break – be back in 10 minutes.</a:t>
            </a:r>
          </a:p>
          <a:p>
            <a:pPr fontAlgn="auto">
              <a:spcAft>
                <a:spcPts val="0"/>
              </a:spcAft>
              <a:defRPr/>
            </a:pPr>
            <a:endParaRPr lang="en-US" b="1" dirty="0" smtClean="0"/>
          </a:p>
          <a:p>
            <a:pPr fontAlgn="auto">
              <a:spcAft>
                <a:spcPts val="0"/>
              </a:spcAft>
              <a:defRPr/>
            </a:pPr>
            <a:r>
              <a:rPr lang="en-US" b="1" dirty="0" smtClean="0"/>
              <a:t>The first part looked at Datums, Coordinate Systems, and generic Map Projections.</a:t>
            </a:r>
          </a:p>
          <a:p>
            <a:pPr fontAlgn="auto">
              <a:spcAft>
                <a:spcPts val="0"/>
              </a:spcAft>
              <a:defRPr/>
            </a:pPr>
            <a:r>
              <a:rPr lang="en-US" b="1" dirty="0" smtClean="0"/>
              <a:t>The next part will focus specifically on Low Distortion Projections (LDP’s) and on </a:t>
            </a:r>
          </a:p>
          <a:p>
            <a:pPr marL="0" indent="0" fontAlgn="auto">
              <a:spcAft>
                <a:spcPts val="0"/>
              </a:spcAft>
              <a:buNone/>
              <a:defRPr/>
            </a:pPr>
            <a:r>
              <a:rPr lang="en-US" b="1" dirty="0"/>
              <a:t> </a:t>
            </a:r>
            <a:r>
              <a:rPr lang="en-US" b="1" dirty="0" smtClean="0"/>
              <a:t>   The 3-D Global Spatial Data Model (GSDM).</a:t>
            </a:r>
          </a:p>
          <a:p>
            <a:pPr marL="0" indent="0" fontAlgn="auto">
              <a:spcAft>
                <a:spcPts val="0"/>
              </a:spcAft>
              <a:buNone/>
              <a:defRPr/>
            </a:pPr>
            <a:endParaRPr lang="en-US" b="1" dirty="0"/>
          </a:p>
        </p:txBody>
      </p:sp>
    </p:spTree>
    <p:extLst>
      <p:ext uri="{BB962C8B-B14F-4D97-AF65-F5344CB8AC3E}">
        <p14:creationId xmlns:p14="http://schemas.microsoft.com/office/powerpoint/2010/main" val="38784129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371600"/>
            <a:ext cx="8382000" cy="5257800"/>
          </a:xfrm>
        </p:spPr>
        <p:txBody>
          <a:bodyPr/>
          <a:lstStyle/>
          <a:p>
            <a:pPr marL="0" indent="0" fontAlgn="auto">
              <a:spcAft>
                <a:spcPts val="0"/>
              </a:spcAft>
              <a:buNone/>
              <a:defRPr/>
            </a:pPr>
            <a:r>
              <a:rPr lang="en-US" sz="2400" b="1" dirty="0" smtClean="0"/>
              <a:t>Looking specifically at Low Distortion Projections (LDP):</a:t>
            </a:r>
          </a:p>
          <a:p>
            <a:pPr fontAlgn="auto">
              <a:spcAft>
                <a:spcPts val="0"/>
              </a:spcAft>
              <a:defRPr/>
            </a:pPr>
            <a:r>
              <a:rPr lang="en-US" sz="2400" b="1" dirty="0" smtClean="0"/>
              <a:t>Questions to audience:</a:t>
            </a:r>
          </a:p>
          <a:p>
            <a:pPr marL="0" indent="0" fontAlgn="auto">
              <a:spcAft>
                <a:spcPts val="0"/>
              </a:spcAft>
              <a:buNone/>
              <a:defRPr/>
            </a:pPr>
            <a:r>
              <a:rPr lang="en-US" sz="2400" b="1" dirty="0"/>
              <a:t> </a:t>
            </a:r>
            <a:r>
              <a:rPr lang="en-US" sz="2400" b="1" dirty="0" smtClean="0"/>
              <a:t>        -  What is a LDP and why are you interested in a LDP?</a:t>
            </a:r>
          </a:p>
          <a:p>
            <a:pPr marL="0" indent="0" fontAlgn="auto">
              <a:spcAft>
                <a:spcPts val="0"/>
              </a:spcAft>
              <a:buNone/>
              <a:defRPr/>
            </a:pPr>
            <a:r>
              <a:rPr lang="en-US" sz="2400" b="1" dirty="0"/>
              <a:t> </a:t>
            </a:r>
            <a:r>
              <a:rPr lang="en-US" sz="2400" b="1" dirty="0" smtClean="0"/>
              <a:t>        -  How will a LDP be beneficial in your work? </a:t>
            </a:r>
          </a:p>
          <a:p>
            <a:pPr fontAlgn="auto">
              <a:spcAft>
                <a:spcPts val="0"/>
              </a:spcAft>
              <a:defRPr/>
            </a:pPr>
            <a:r>
              <a:rPr lang="en-US" sz="2400" b="1" dirty="0" smtClean="0"/>
              <a:t>Step back and look at philosophical issues:</a:t>
            </a:r>
          </a:p>
          <a:p>
            <a:pPr marL="0" indent="0" fontAlgn="auto">
              <a:spcAft>
                <a:spcPts val="0"/>
              </a:spcAft>
              <a:buNone/>
              <a:defRPr/>
            </a:pPr>
            <a:r>
              <a:rPr lang="en-US" sz="2400" b="1" dirty="0"/>
              <a:t> </a:t>
            </a:r>
            <a:r>
              <a:rPr lang="en-US" sz="2400" b="1" dirty="0" smtClean="0"/>
              <a:t>        - Map projections are the prerogative of Cartographers.</a:t>
            </a:r>
          </a:p>
          <a:p>
            <a:pPr marL="0" indent="0" fontAlgn="auto">
              <a:spcAft>
                <a:spcPts val="0"/>
              </a:spcAft>
              <a:buNone/>
              <a:defRPr/>
            </a:pPr>
            <a:r>
              <a:rPr lang="en-US" sz="2400" b="1" dirty="0"/>
              <a:t> </a:t>
            </a:r>
            <a:r>
              <a:rPr lang="en-US" sz="2400" b="1" dirty="0" smtClean="0"/>
              <a:t>        - Cartography is study/practice of making maps – includes:</a:t>
            </a:r>
          </a:p>
          <a:p>
            <a:pPr marL="0" indent="0" fontAlgn="auto">
              <a:spcAft>
                <a:spcPts val="0"/>
              </a:spcAft>
              <a:buNone/>
              <a:defRPr/>
            </a:pPr>
            <a:r>
              <a:rPr lang="en-US" sz="2400" b="1" dirty="0" smtClean="0"/>
              <a:t>              </a:t>
            </a:r>
            <a:r>
              <a:rPr lang="en-US" sz="2400" b="1" dirty="0" err="1" smtClean="0"/>
              <a:t>i</a:t>
            </a:r>
            <a:r>
              <a:rPr lang="en-US" sz="2400" b="1" dirty="0" smtClean="0"/>
              <a:t>.   Deciding what is to be mapped.</a:t>
            </a:r>
          </a:p>
          <a:p>
            <a:pPr marL="0" indent="0" fontAlgn="auto">
              <a:spcAft>
                <a:spcPts val="0"/>
              </a:spcAft>
              <a:buNone/>
              <a:defRPr/>
            </a:pPr>
            <a:r>
              <a:rPr lang="en-US" sz="2400" b="1" dirty="0"/>
              <a:t> </a:t>
            </a:r>
            <a:r>
              <a:rPr lang="en-US" sz="2400" b="1" dirty="0" smtClean="0"/>
              <a:t>             ii.  Representing terrain of objects/features.</a:t>
            </a:r>
          </a:p>
          <a:p>
            <a:pPr marL="0" indent="0" fontAlgn="auto">
              <a:spcAft>
                <a:spcPts val="0"/>
              </a:spcAft>
              <a:buNone/>
              <a:defRPr/>
            </a:pPr>
            <a:r>
              <a:rPr lang="en-US" sz="2400" b="1" dirty="0"/>
              <a:t> </a:t>
            </a:r>
            <a:r>
              <a:rPr lang="en-US" sz="2400" b="1" dirty="0" smtClean="0"/>
              <a:t>             iii. Exclude irrelevant information.</a:t>
            </a:r>
          </a:p>
          <a:p>
            <a:pPr marL="0" indent="0" fontAlgn="auto">
              <a:spcAft>
                <a:spcPts val="0"/>
              </a:spcAft>
              <a:buNone/>
              <a:defRPr/>
            </a:pPr>
            <a:r>
              <a:rPr lang="en-US" sz="2400" b="1" dirty="0"/>
              <a:t> </a:t>
            </a:r>
            <a:r>
              <a:rPr lang="en-US" sz="2400" b="1" dirty="0" smtClean="0"/>
              <a:t>             iv.  Goal is to reduce complexity – generalization.</a:t>
            </a:r>
          </a:p>
          <a:p>
            <a:pPr marL="0" indent="0" fontAlgn="auto">
              <a:spcAft>
                <a:spcPts val="0"/>
              </a:spcAft>
              <a:buNone/>
              <a:defRPr/>
            </a:pPr>
            <a:r>
              <a:rPr lang="en-US" sz="2400" b="1" dirty="0"/>
              <a:t> </a:t>
            </a:r>
            <a:r>
              <a:rPr lang="en-US" sz="2400" b="1" dirty="0" smtClean="0"/>
              <a:t>             v.   Map design decides what to show. </a:t>
            </a:r>
            <a:endParaRPr lang="en-US" sz="2400" b="1" dirty="0"/>
          </a:p>
        </p:txBody>
      </p:sp>
    </p:spTree>
    <p:extLst>
      <p:ext uri="{BB962C8B-B14F-4D97-AF65-F5344CB8AC3E}">
        <p14:creationId xmlns:p14="http://schemas.microsoft.com/office/powerpoint/2010/main" val="17640908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371600"/>
            <a:ext cx="8229600" cy="5257800"/>
          </a:xfrm>
        </p:spPr>
        <p:txBody>
          <a:bodyPr/>
          <a:lstStyle/>
          <a:p>
            <a:pPr marL="0" indent="0" fontAlgn="auto">
              <a:spcAft>
                <a:spcPts val="0"/>
              </a:spcAft>
              <a:buNone/>
              <a:defRPr/>
            </a:pPr>
            <a:r>
              <a:rPr lang="en-US" sz="2400" b="1" dirty="0" smtClean="0"/>
              <a:t>Contrasting roles of cartographer and surveyor</a:t>
            </a:r>
          </a:p>
          <a:p>
            <a:pPr fontAlgn="auto">
              <a:spcAft>
                <a:spcPts val="0"/>
              </a:spcAft>
              <a:defRPr/>
            </a:pPr>
            <a:r>
              <a:rPr lang="en-US" sz="2400" b="1" dirty="0" smtClean="0"/>
              <a:t>Cartographers are concerned with map model/projection.</a:t>
            </a:r>
          </a:p>
          <a:p>
            <a:pPr marL="0" indent="0" fontAlgn="auto">
              <a:spcAft>
                <a:spcPts val="0"/>
              </a:spcAft>
              <a:buNone/>
              <a:defRPr/>
            </a:pPr>
            <a:r>
              <a:rPr lang="en-US" sz="2400" b="1" dirty="0"/>
              <a:t> </a:t>
            </a:r>
            <a:r>
              <a:rPr lang="en-US" sz="2400" b="1" dirty="0" smtClean="0"/>
              <a:t>     (Primarily as discussed on previous/next slide.)</a:t>
            </a:r>
          </a:p>
          <a:p>
            <a:pPr fontAlgn="auto">
              <a:spcAft>
                <a:spcPts val="0"/>
              </a:spcAft>
              <a:defRPr/>
            </a:pPr>
            <a:r>
              <a:rPr lang="en-US" sz="2400" b="1" dirty="0" smtClean="0"/>
              <a:t>Surveyors/GIS people are concerned with:</a:t>
            </a:r>
          </a:p>
          <a:p>
            <a:pPr marL="0" indent="0" fontAlgn="auto">
              <a:spcAft>
                <a:spcPts val="0"/>
              </a:spcAft>
              <a:buNone/>
              <a:defRPr/>
            </a:pPr>
            <a:r>
              <a:rPr lang="en-US" sz="2400" b="1" dirty="0" smtClean="0"/>
              <a:t>      - Geometrical integrity of information on the map.</a:t>
            </a:r>
          </a:p>
          <a:p>
            <a:pPr marL="0" indent="0" fontAlgn="auto">
              <a:spcAft>
                <a:spcPts val="0"/>
              </a:spcAft>
              <a:buNone/>
              <a:defRPr/>
            </a:pPr>
            <a:r>
              <a:rPr lang="en-US" sz="2400" b="1" dirty="0"/>
              <a:t> </a:t>
            </a:r>
            <a:r>
              <a:rPr lang="en-US" sz="2400" b="1" dirty="0" smtClean="0"/>
              <a:t>     - Deciding what information is to be conveyed.</a:t>
            </a:r>
          </a:p>
          <a:p>
            <a:pPr marL="0" indent="0" fontAlgn="auto">
              <a:spcAft>
                <a:spcPts val="0"/>
              </a:spcAft>
              <a:buNone/>
              <a:defRPr/>
            </a:pPr>
            <a:r>
              <a:rPr lang="en-US" sz="2400" b="1" dirty="0"/>
              <a:t> </a:t>
            </a:r>
            <a:r>
              <a:rPr lang="en-US" sz="2400" b="1" dirty="0" smtClean="0"/>
              <a:t>     - Appearance of the map (colors).</a:t>
            </a:r>
          </a:p>
          <a:p>
            <a:pPr marL="0" indent="0" fontAlgn="auto">
              <a:spcAft>
                <a:spcPts val="0"/>
              </a:spcAft>
              <a:buNone/>
              <a:defRPr/>
            </a:pPr>
            <a:r>
              <a:rPr lang="en-US" sz="2400" b="1" dirty="0"/>
              <a:t> </a:t>
            </a:r>
            <a:r>
              <a:rPr lang="en-US" sz="2400" b="1" dirty="0" smtClean="0"/>
              <a:t>     - Completeness of information on map.  </a:t>
            </a:r>
          </a:p>
          <a:p>
            <a:pPr marL="0" indent="0" fontAlgn="auto">
              <a:spcAft>
                <a:spcPts val="0"/>
              </a:spcAft>
              <a:buNone/>
              <a:defRPr/>
            </a:pPr>
            <a:r>
              <a:rPr lang="en-US" sz="2400" b="1" dirty="0"/>
              <a:t> </a:t>
            </a:r>
            <a:r>
              <a:rPr lang="en-US" sz="2400" b="1" dirty="0" smtClean="0"/>
              <a:t>     - Permanence of the information.</a:t>
            </a:r>
          </a:p>
          <a:p>
            <a:pPr marL="0" indent="0" fontAlgn="auto">
              <a:spcAft>
                <a:spcPts val="0"/>
              </a:spcAft>
              <a:buNone/>
              <a:defRPr/>
            </a:pPr>
            <a:r>
              <a:rPr lang="en-US" sz="2400" b="1" dirty="0"/>
              <a:t> </a:t>
            </a:r>
            <a:r>
              <a:rPr lang="en-US" sz="2400" b="1" dirty="0" smtClean="0"/>
              <a:t>     - Storage and retrieval of maps.            </a:t>
            </a:r>
            <a:endParaRPr lang="en-US" sz="2400" b="1" dirty="0"/>
          </a:p>
        </p:txBody>
      </p:sp>
    </p:spTree>
    <p:extLst>
      <p:ext uri="{BB962C8B-B14F-4D97-AF65-F5344CB8AC3E}">
        <p14:creationId xmlns:p14="http://schemas.microsoft.com/office/powerpoint/2010/main" val="37644273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marL="0" indent="0" fontAlgn="auto">
              <a:spcAft>
                <a:spcPts val="0"/>
              </a:spcAft>
              <a:buNone/>
              <a:defRPr/>
            </a:pPr>
            <a:r>
              <a:rPr lang="en-US" sz="2400" b="1" dirty="0" smtClean="0"/>
              <a:t>Examples of concerns for Cartographers, Surveyors/GIS, etc.:</a:t>
            </a:r>
          </a:p>
          <a:p>
            <a:pPr fontAlgn="auto">
              <a:spcAft>
                <a:spcPts val="0"/>
              </a:spcAft>
              <a:defRPr/>
            </a:pPr>
            <a:r>
              <a:rPr lang="en-US" sz="2400" b="1" dirty="0" smtClean="0"/>
              <a:t>Topology is concerned with what lies next to what.</a:t>
            </a:r>
          </a:p>
          <a:p>
            <a:pPr fontAlgn="auto">
              <a:spcAft>
                <a:spcPts val="0"/>
              </a:spcAft>
              <a:defRPr/>
            </a:pPr>
            <a:r>
              <a:rPr lang="en-US" sz="2400" b="1" dirty="0" smtClean="0"/>
              <a:t>Thematic maps highlight a particular message for reader.</a:t>
            </a:r>
          </a:p>
          <a:p>
            <a:pPr fontAlgn="auto">
              <a:spcAft>
                <a:spcPts val="0"/>
              </a:spcAft>
              <a:defRPr/>
            </a:pPr>
            <a:r>
              <a:rPr lang="en-US" sz="2400" b="1" dirty="0" smtClean="0"/>
              <a:t>Discrete global grids use pixels  - of varying sizes (raster).</a:t>
            </a:r>
          </a:p>
          <a:p>
            <a:pPr fontAlgn="auto">
              <a:spcAft>
                <a:spcPts val="0"/>
              </a:spcAft>
              <a:defRPr/>
            </a:pPr>
            <a:r>
              <a:rPr lang="en-US" sz="2400" b="1" dirty="0" smtClean="0"/>
              <a:t>Geometrical integrity (vector) is essential for: </a:t>
            </a:r>
          </a:p>
          <a:p>
            <a:pPr marL="0" indent="0" fontAlgn="auto">
              <a:spcAft>
                <a:spcPts val="0"/>
              </a:spcAft>
              <a:buNone/>
              <a:defRPr/>
            </a:pPr>
            <a:r>
              <a:rPr lang="en-US" sz="2400" b="1" dirty="0"/>
              <a:t> </a:t>
            </a:r>
            <a:r>
              <a:rPr lang="en-US" sz="2400" b="1" dirty="0" smtClean="0"/>
              <a:t>       - Surveyors/engineers/photogrammetrists/others</a:t>
            </a:r>
          </a:p>
          <a:p>
            <a:pPr fontAlgn="auto">
              <a:spcAft>
                <a:spcPts val="0"/>
              </a:spcAft>
              <a:defRPr/>
            </a:pPr>
            <a:r>
              <a:rPr lang="en-US" sz="2400" b="1" dirty="0" smtClean="0"/>
              <a:t>What is the impact of the digital revolution?</a:t>
            </a:r>
          </a:p>
          <a:p>
            <a:pPr marL="0" indent="0" fontAlgn="auto">
              <a:spcAft>
                <a:spcPts val="0"/>
              </a:spcAft>
              <a:buNone/>
              <a:defRPr/>
            </a:pPr>
            <a:r>
              <a:rPr lang="en-US" sz="2400" b="1" dirty="0"/>
              <a:t> </a:t>
            </a:r>
            <a:r>
              <a:rPr lang="en-US" sz="2400" b="1" dirty="0" smtClean="0"/>
              <a:t>       - For Cartographers?</a:t>
            </a:r>
          </a:p>
          <a:p>
            <a:pPr marL="0" indent="0" fontAlgn="auto">
              <a:spcAft>
                <a:spcPts val="0"/>
              </a:spcAft>
              <a:buNone/>
              <a:defRPr/>
            </a:pPr>
            <a:r>
              <a:rPr lang="en-US" sz="2400" b="1" dirty="0"/>
              <a:t> </a:t>
            </a:r>
            <a:r>
              <a:rPr lang="en-US" sz="2400" b="1" dirty="0" smtClean="0"/>
              <a:t>       - For Surveyors/GIS et. al.?</a:t>
            </a:r>
          </a:p>
          <a:p>
            <a:pPr fontAlgn="auto">
              <a:spcAft>
                <a:spcPts val="0"/>
              </a:spcAft>
              <a:defRPr/>
            </a:pPr>
            <a:r>
              <a:rPr lang="en-US" sz="2400" b="1" dirty="0" smtClean="0"/>
              <a:t>Spatial data are digital and 3-D (4-D if you count time).</a:t>
            </a:r>
          </a:p>
          <a:p>
            <a:pPr fontAlgn="auto">
              <a:spcAft>
                <a:spcPts val="0"/>
              </a:spcAft>
              <a:defRPr/>
            </a:pPr>
            <a:r>
              <a:rPr lang="en-US" sz="2400" b="1" dirty="0" smtClean="0"/>
              <a:t>This consequence leads to re-examination of many issues.</a:t>
            </a:r>
          </a:p>
          <a:p>
            <a:pPr marL="0" indent="0" fontAlgn="auto">
              <a:spcAft>
                <a:spcPts val="0"/>
              </a:spcAft>
              <a:buNone/>
              <a:defRPr/>
            </a:pPr>
            <a:endParaRPr lang="en-US" sz="2400" b="1" dirty="0"/>
          </a:p>
          <a:p>
            <a:pPr marL="0" indent="0" fontAlgn="auto">
              <a:spcAft>
                <a:spcPts val="0"/>
              </a:spcAft>
              <a:buNone/>
              <a:defRPr/>
            </a:pPr>
            <a:endParaRPr lang="en-US" sz="2400" b="1" dirty="0" smtClean="0"/>
          </a:p>
        </p:txBody>
      </p:sp>
    </p:spTree>
    <p:extLst>
      <p:ext uri="{BB962C8B-B14F-4D97-AF65-F5344CB8AC3E}">
        <p14:creationId xmlns:p14="http://schemas.microsoft.com/office/powerpoint/2010/main" val="22938285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382000" cy="5257800"/>
          </a:xfrm>
        </p:spPr>
        <p:txBody>
          <a:bodyPr/>
          <a:lstStyle/>
          <a:p>
            <a:pPr marL="0" indent="0" fontAlgn="auto">
              <a:spcAft>
                <a:spcPts val="0"/>
              </a:spcAft>
              <a:buNone/>
              <a:defRPr/>
            </a:pPr>
            <a:r>
              <a:rPr lang="en-US" sz="2400" b="1" dirty="0" smtClean="0"/>
              <a:t>Some of those geometry related issues include:</a:t>
            </a:r>
          </a:p>
          <a:p>
            <a:pPr fontAlgn="auto">
              <a:spcAft>
                <a:spcPts val="0"/>
              </a:spcAft>
              <a:defRPr/>
            </a:pPr>
            <a:r>
              <a:rPr lang="en-US" sz="2400" b="1" dirty="0" smtClean="0"/>
              <a:t>Measurements are made in 3-D; relative distances.</a:t>
            </a:r>
          </a:p>
          <a:p>
            <a:pPr fontAlgn="auto">
              <a:spcAft>
                <a:spcPts val="0"/>
              </a:spcAft>
              <a:defRPr/>
            </a:pPr>
            <a:r>
              <a:rPr lang="en-US" sz="2400" b="1" dirty="0" smtClean="0"/>
              <a:t>Reference frame is defined by others – absolute coordinates.</a:t>
            </a:r>
          </a:p>
          <a:p>
            <a:pPr fontAlgn="auto">
              <a:spcAft>
                <a:spcPts val="0"/>
              </a:spcAft>
              <a:defRPr/>
            </a:pPr>
            <a:r>
              <a:rPr lang="en-US" sz="2400" b="1" dirty="0" smtClean="0"/>
              <a:t>Where is starting place – Point of Beginning (P.O.B.)?</a:t>
            </a:r>
          </a:p>
          <a:p>
            <a:pPr marL="0" indent="0" fontAlgn="auto">
              <a:spcAft>
                <a:spcPts val="0"/>
              </a:spcAft>
              <a:buNone/>
              <a:defRPr/>
            </a:pPr>
            <a:r>
              <a:rPr lang="en-US" sz="2400" b="1" dirty="0"/>
              <a:t> </a:t>
            </a:r>
            <a:r>
              <a:rPr lang="en-US" sz="2400" b="1" dirty="0" smtClean="0"/>
              <a:t>      - What is stability/permanence of P.O.B?</a:t>
            </a:r>
          </a:p>
          <a:p>
            <a:pPr marL="0" indent="0" fontAlgn="auto">
              <a:spcAft>
                <a:spcPts val="0"/>
              </a:spcAft>
              <a:buNone/>
              <a:defRPr/>
            </a:pPr>
            <a:r>
              <a:rPr lang="en-US" sz="2400" b="1" dirty="0"/>
              <a:t> </a:t>
            </a:r>
            <a:r>
              <a:rPr lang="en-US" sz="2400" b="1" dirty="0" smtClean="0"/>
              <a:t>      -  What does it take for selection/use of common P.O.B.?</a:t>
            </a:r>
          </a:p>
          <a:p>
            <a:pPr fontAlgn="auto">
              <a:spcAft>
                <a:spcPts val="0"/>
              </a:spcAft>
              <a:defRPr/>
            </a:pPr>
            <a:r>
              <a:rPr lang="en-US" sz="2400" b="1" dirty="0" smtClean="0"/>
              <a:t>How can we best provide answers/data to client/public?</a:t>
            </a:r>
          </a:p>
          <a:p>
            <a:pPr marL="0" indent="0" fontAlgn="auto">
              <a:spcAft>
                <a:spcPts val="0"/>
              </a:spcAft>
              <a:buNone/>
              <a:defRPr/>
            </a:pPr>
            <a:r>
              <a:rPr lang="en-US" sz="2400" b="1" dirty="0"/>
              <a:t> </a:t>
            </a:r>
            <a:r>
              <a:rPr lang="en-US" sz="2400" b="1" dirty="0" smtClean="0"/>
              <a:t>      - Does client/public know what they want?</a:t>
            </a:r>
          </a:p>
          <a:p>
            <a:pPr marL="0" indent="0" fontAlgn="auto">
              <a:spcAft>
                <a:spcPts val="0"/>
              </a:spcAft>
              <a:buNone/>
              <a:defRPr/>
            </a:pPr>
            <a:r>
              <a:rPr lang="en-US" sz="2400" b="1" dirty="0"/>
              <a:t> </a:t>
            </a:r>
            <a:r>
              <a:rPr lang="en-US" sz="2400" b="1" dirty="0" smtClean="0"/>
              <a:t>      - Surveyors provide survey plat/description to landowner.</a:t>
            </a:r>
          </a:p>
          <a:p>
            <a:pPr marL="0" indent="0" fontAlgn="auto">
              <a:spcAft>
                <a:spcPts val="0"/>
              </a:spcAft>
              <a:buNone/>
              <a:defRPr/>
            </a:pPr>
            <a:r>
              <a:rPr lang="en-US" sz="2400" b="1" dirty="0"/>
              <a:t> </a:t>
            </a:r>
            <a:r>
              <a:rPr lang="en-US" sz="2400" b="1" dirty="0" smtClean="0"/>
              <a:t>      - And if client/public requests unrealistic results (format)?</a:t>
            </a:r>
          </a:p>
          <a:p>
            <a:pPr marL="0" indent="0" fontAlgn="auto">
              <a:spcAft>
                <a:spcPts val="0"/>
              </a:spcAft>
              <a:buNone/>
              <a:defRPr/>
            </a:pPr>
            <a:r>
              <a:rPr lang="en-US" sz="2400" b="1" dirty="0"/>
              <a:t> </a:t>
            </a:r>
            <a:r>
              <a:rPr lang="en-US" sz="2400" b="1" dirty="0" smtClean="0"/>
              <a:t>      - What proprietary considerations are to be made?</a:t>
            </a:r>
          </a:p>
          <a:p>
            <a:pPr fontAlgn="auto">
              <a:spcAft>
                <a:spcPts val="0"/>
              </a:spcAft>
              <a:defRPr/>
            </a:pPr>
            <a:endParaRPr lang="en-US" sz="2400" b="1" dirty="0"/>
          </a:p>
          <a:p>
            <a:pPr marL="0" indent="0" fontAlgn="auto">
              <a:spcAft>
                <a:spcPts val="0"/>
              </a:spcAft>
              <a:buNone/>
              <a:defRPr/>
            </a:pPr>
            <a:endParaRPr lang="en-US" sz="2400" b="1" dirty="0" smtClean="0"/>
          </a:p>
        </p:txBody>
      </p:sp>
    </p:spTree>
    <p:extLst>
      <p:ext uri="{BB962C8B-B14F-4D97-AF65-F5344CB8AC3E}">
        <p14:creationId xmlns:p14="http://schemas.microsoft.com/office/powerpoint/2010/main" val="18297577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382000" cy="5257800"/>
          </a:xfrm>
        </p:spPr>
        <p:txBody>
          <a:bodyPr/>
          <a:lstStyle/>
          <a:p>
            <a:pPr marL="0" indent="0" fontAlgn="auto">
              <a:spcAft>
                <a:spcPts val="0"/>
              </a:spcAft>
              <a:buNone/>
              <a:defRPr/>
            </a:pPr>
            <a:r>
              <a:rPr lang="en-US" sz="2400" b="1" dirty="0" smtClean="0"/>
              <a:t>Examples of projections commonly encountered:</a:t>
            </a:r>
          </a:p>
          <a:p>
            <a:pPr fontAlgn="auto">
              <a:spcAft>
                <a:spcPts val="0"/>
              </a:spcAft>
              <a:defRPr/>
            </a:pPr>
            <a:r>
              <a:rPr lang="en-US" sz="2400" b="1" dirty="0" smtClean="0"/>
              <a:t>State plane coordinate systems.</a:t>
            </a:r>
          </a:p>
          <a:p>
            <a:pPr marL="0" indent="0" fontAlgn="auto">
              <a:spcAft>
                <a:spcPts val="0"/>
              </a:spcAft>
              <a:buNone/>
              <a:defRPr/>
            </a:pPr>
            <a:r>
              <a:rPr lang="en-US" sz="2400" b="1" dirty="0" smtClean="0"/>
              <a:t>       - Lambert Conic Conformal for states “long” east/west.</a:t>
            </a:r>
          </a:p>
          <a:p>
            <a:pPr marL="0" indent="0" fontAlgn="auto">
              <a:spcAft>
                <a:spcPts val="0"/>
              </a:spcAft>
              <a:buNone/>
              <a:defRPr/>
            </a:pPr>
            <a:r>
              <a:rPr lang="en-US" sz="2400" b="1" dirty="0"/>
              <a:t> </a:t>
            </a:r>
            <a:r>
              <a:rPr lang="en-US" sz="2400" b="1" dirty="0" smtClean="0"/>
              <a:t>      - Transverse Mercator for states “long” north/south.</a:t>
            </a:r>
          </a:p>
          <a:p>
            <a:pPr marL="0" indent="0" fontAlgn="auto">
              <a:spcAft>
                <a:spcPts val="0"/>
              </a:spcAft>
              <a:buNone/>
              <a:defRPr/>
            </a:pPr>
            <a:r>
              <a:rPr lang="en-US" sz="2400" b="1" dirty="0"/>
              <a:t> </a:t>
            </a:r>
            <a:r>
              <a:rPr lang="en-US" sz="2400" b="1" dirty="0" smtClean="0"/>
              <a:t>      - Oblique Mercator, central axis at some non-north azimuth </a:t>
            </a:r>
          </a:p>
          <a:p>
            <a:pPr fontAlgn="auto">
              <a:spcAft>
                <a:spcPts val="0"/>
              </a:spcAft>
              <a:defRPr/>
            </a:pPr>
            <a:r>
              <a:rPr lang="en-US" sz="2400" b="1" dirty="0" smtClean="0"/>
              <a:t>Universal Transverse Mercator (UTM)</a:t>
            </a:r>
          </a:p>
          <a:p>
            <a:pPr marL="0" indent="0" fontAlgn="auto">
              <a:spcAft>
                <a:spcPts val="0"/>
              </a:spcAft>
              <a:buNone/>
              <a:defRPr/>
            </a:pPr>
            <a:r>
              <a:rPr lang="en-US" sz="2400" b="1" dirty="0"/>
              <a:t> </a:t>
            </a:r>
            <a:r>
              <a:rPr lang="en-US" sz="2400" b="1" dirty="0" smtClean="0"/>
              <a:t>      - 6 degrees wide, 60 zones around the world</a:t>
            </a:r>
          </a:p>
          <a:p>
            <a:pPr marL="0" indent="0" fontAlgn="auto">
              <a:spcAft>
                <a:spcPts val="0"/>
              </a:spcAft>
              <a:buNone/>
              <a:defRPr/>
            </a:pPr>
            <a:r>
              <a:rPr lang="en-US" sz="2400" b="1" dirty="0"/>
              <a:t> </a:t>
            </a:r>
            <a:r>
              <a:rPr lang="en-US" sz="2400" b="1" dirty="0" smtClean="0"/>
              <a:t>      - Grid scale factor 0.9996 (1:2,500) at center of zone.</a:t>
            </a:r>
          </a:p>
          <a:p>
            <a:pPr marL="0" indent="0" fontAlgn="auto">
              <a:spcAft>
                <a:spcPts val="0"/>
              </a:spcAft>
              <a:buNone/>
              <a:defRPr/>
            </a:pPr>
            <a:r>
              <a:rPr lang="en-US" sz="2400" b="1" dirty="0"/>
              <a:t> </a:t>
            </a:r>
            <a:r>
              <a:rPr lang="en-US" sz="2400" b="1" dirty="0" smtClean="0"/>
              <a:t>      - Stop short of poles, defined for 80° South to 84° North.</a:t>
            </a:r>
          </a:p>
          <a:p>
            <a:pPr fontAlgn="auto">
              <a:spcAft>
                <a:spcPts val="0"/>
              </a:spcAft>
              <a:defRPr/>
            </a:pPr>
            <a:r>
              <a:rPr lang="en-US" sz="2400" b="1" dirty="0" smtClean="0"/>
              <a:t>GPS Localization – can be considered a LDP </a:t>
            </a:r>
            <a:endParaRPr lang="en-US" sz="1000" b="1" dirty="0" smtClean="0"/>
          </a:p>
          <a:p>
            <a:pPr marL="0" indent="0" fontAlgn="auto">
              <a:spcAft>
                <a:spcPts val="0"/>
              </a:spcAft>
              <a:buNone/>
              <a:defRPr/>
            </a:pPr>
            <a:endParaRPr lang="en-US" sz="1000" b="1" dirty="0"/>
          </a:p>
          <a:p>
            <a:pPr marL="0" indent="0" algn="ctr" fontAlgn="auto">
              <a:spcAft>
                <a:spcPts val="0"/>
              </a:spcAft>
              <a:buNone/>
              <a:defRPr/>
            </a:pPr>
            <a:r>
              <a:rPr lang="en-US" sz="2400" b="1" dirty="0" smtClean="0"/>
              <a:t> </a:t>
            </a:r>
          </a:p>
        </p:txBody>
      </p:sp>
    </p:spTree>
    <p:extLst>
      <p:ext uri="{BB962C8B-B14F-4D97-AF65-F5344CB8AC3E}">
        <p14:creationId xmlns:p14="http://schemas.microsoft.com/office/powerpoint/2010/main" val="3580094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9219" name="Rectangle 3"/>
          <p:cNvSpPr>
            <a:spLocks noGrp="1" noChangeArrowheads="1"/>
          </p:cNvSpPr>
          <p:nvPr>
            <p:ph type="body" idx="1"/>
          </p:nvPr>
        </p:nvSpPr>
        <p:spPr>
          <a:xfrm>
            <a:off x="457200" y="1371600"/>
            <a:ext cx="8458200" cy="5029200"/>
          </a:xfrm>
        </p:spPr>
        <p:txBody>
          <a:bodyPr/>
          <a:lstStyle/>
          <a:p>
            <a:pPr>
              <a:defRPr/>
            </a:pPr>
            <a:endParaRPr lang="en-US" sz="2800" b="1" dirty="0" smtClean="0"/>
          </a:p>
          <a:p>
            <a:pPr eaLnBrk="1" hangingPunct="1">
              <a:defRPr/>
            </a:pPr>
            <a:endParaRPr lang="en-US" sz="2800" dirty="0" smtClean="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9771" y="1066800"/>
            <a:ext cx="5032375" cy="54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32915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382000" cy="5257800"/>
          </a:xfrm>
        </p:spPr>
        <p:txBody>
          <a:bodyPr/>
          <a:lstStyle/>
          <a:p>
            <a:pPr marL="0" indent="0" fontAlgn="auto">
              <a:spcAft>
                <a:spcPts val="0"/>
              </a:spcAft>
              <a:buNone/>
              <a:defRPr/>
            </a:pPr>
            <a:r>
              <a:rPr lang="en-US" sz="2400" b="1" dirty="0" smtClean="0"/>
              <a:t>Elements needed to define a map projection:</a:t>
            </a:r>
          </a:p>
          <a:p>
            <a:pPr fontAlgn="auto">
              <a:spcAft>
                <a:spcPts val="0"/>
              </a:spcAft>
              <a:defRPr/>
            </a:pPr>
            <a:r>
              <a:rPr lang="en-US" sz="2400" b="1" dirty="0" smtClean="0"/>
              <a:t>Ellipsoid, semi-major axis and 1/f or semi-minor axis.</a:t>
            </a:r>
          </a:p>
          <a:p>
            <a:pPr fontAlgn="auto">
              <a:spcAft>
                <a:spcPts val="0"/>
              </a:spcAft>
              <a:defRPr/>
            </a:pPr>
            <a:r>
              <a:rPr lang="en-US" sz="2400" b="1" dirty="0" smtClean="0"/>
              <a:t>Select projection type:</a:t>
            </a:r>
          </a:p>
          <a:p>
            <a:pPr marL="0" indent="0" fontAlgn="auto">
              <a:spcAft>
                <a:spcPts val="0"/>
              </a:spcAft>
              <a:buNone/>
              <a:defRPr/>
            </a:pPr>
            <a:r>
              <a:rPr lang="en-US" sz="2400" b="1" dirty="0"/>
              <a:t> </a:t>
            </a:r>
            <a:r>
              <a:rPr lang="en-US" sz="2400" b="1" dirty="0" smtClean="0"/>
              <a:t>     - Tangent/secant</a:t>
            </a:r>
          </a:p>
          <a:p>
            <a:pPr marL="0" indent="0" fontAlgn="auto">
              <a:spcAft>
                <a:spcPts val="0"/>
              </a:spcAft>
              <a:buNone/>
              <a:defRPr/>
            </a:pPr>
            <a:r>
              <a:rPr lang="en-US" sz="2400" b="1" dirty="0"/>
              <a:t> </a:t>
            </a:r>
            <a:r>
              <a:rPr lang="en-US" sz="2400" b="1" dirty="0" smtClean="0"/>
              <a:t>     - Lambert, Mercator, Transverse Mercator, Oblique </a:t>
            </a:r>
          </a:p>
          <a:p>
            <a:pPr fontAlgn="auto">
              <a:spcAft>
                <a:spcPts val="0"/>
              </a:spcAft>
              <a:defRPr/>
            </a:pPr>
            <a:r>
              <a:rPr lang="en-US" sz="2400" b="1" dirty="0" smtClean="0"/>
              <a:t>Fix projection to ellipsoid:</a:t>
            </a:r>
          </a:p>
          <a:p>
            <a:pPr marL="0" indent="0" fontAlgn="auto">
              <a:spcAft>
                <a:spcPts val="0"/>
              </a:spcAft>
              <a:buNone/>
              <a:defRPr/>
            </a:pPr>
            <a:r>
              <a:rPr lang="en-US" sz="2400" b="1" dirty="0"/>
              <a:t> </a:t>
            </a:r>
            <a:r>
              <a:rPr lang="en-US" sz="2400" b="1" dirty="0" smtClean="0"/>
              <a:t>     - Central Meridian</a:t>
            </a:r>
          </a:p>
          <a:p>
            <a:pPr marL="0" indent="0" fontAlgn="auto">
              <a:spcAft>
                <a:spcPts val="0"/>
              </a:spcAft>
              <a:buNone/>
              <a:defRPr/>
            </a:pPr>
            <a:r>
              <a:rPr lang="en-US" sz="2400" b="1" dirty="0"/>
              <a:t> </a:t>
            </a:r>
            <a:r>
              <a:rPr lang="en-US" sz="2400" b="1" dirty="0" smtClean="0"/>
              <a:t>     - Latitude of origin </a:t>
            </a:r>
          </a:p>
          <a:p>
            <a:pPr marL="0" indent="0" fontAlgn="auto">
              <a:spcAft>
                <a:spcPts val="0"/>
              </a:spcAft>
              <a:buNone/>
              <a:defRPr/>
            </a:pPr>
            <a:r>
              <a:rPr lang="en-US" sz="2400" b="1" dirty="0"/>
              <a:t> </a:t>
            </a:r>
            <a:r>
              <a:rPr lang="en-US" sz="2400" b="1" dirty="0" smtClean="0"/>
              <a:t>     - Orientation of mapping grid, Meridian or oblique.</a:t>
            </a:r>
          </a:p>
          <a:p>
            <a:pPr marL="0" indent="0" fontAlgn="auto">
              <a:spcAft>
                <a:spcPts val="0"/>
              </a:spcAft>
              <a:buNone/>
              <a:defRPr/>
            </a:pPr>
            <a:r>
              <a:rPr lang="en-US" sz="2400" b="1" dirty="0"/>
              <a:t> </a:t>
            </a:r>
            <a:r>
              <a:rPr lang="en-US" sz="2400" b="1" dirty="0" smtClean="0"/>
              <a:t>     - Level of maximum (plus/minus) distortion allowed. </a:t>
            </a:r>
          </a:p>
          <a:p>
            <a:pPr marL="0" indent="0" fontAlgn="auto">
              <a:spcAft>
                <a:spcPts val="0"/>
              </a:spcAft>
              <a:buNone/>
              <a:defRPr/>
            </a:pPr>
            <a:r>
              <a:rPr lang="en-US" sz="2400" b="1" dirty="0"/>
              <a:t> </a:t>
            </a:r>
            <a:r>
              <a:rPr lang="en-US" sz="2400" b="1" dirty="0" smtClean="0"/>
              <a:t>     - Units for distances</a:t>
            </a:r>
          </a:p>
          <a:p>
            <a:pPr marL="0" indent="0" fontAlgn="auto">
              <a:spcAft>
                <a:spcPts val="0"/>
              </a:spcAft>
              <a:buNone/>
              <a:defRPr/>
            </a:pPr>
            <a:r>
              <a:rPr lang="en-US" sz="2400" b="1" dirty="0"/>
              <a:t> </a:t>
            </a:r>
            <a:r>
              <a:rPr lang="en-US" sz="2400" b="1" dirty="0" smtClean="0"/>
              <a:t>     - False northing/easting to avoid negative coordinates</a:t>
            </a:r>
          </a:p>
        </p:txBody>
      </p:sp>
    </p:spTree>
    <p:extLst>
      <p:ext uri="{BB962C8B-B14F-4D97-AF65-F5344CB8AC3E}">
        <p14:creationId xmlns:p14="http://schemas.microsoft.com/office/powerpoint/2010/main" val="32350591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382000" cy="5257800"/>
          </a:xfrm>
        </p:spPr>
        <p:txBody>
          <a:bodyPr/>
          <a:lstStyle/>
          <a:p>
            <a:pPr marL="0" indent="0" fontAlgn="auto">
              <a:spcAft>
                <a:spcPts val="0"/>
              </a:spcAft>
              <a:buNone/>
              <a:defRPr/>
            </a:pPr>
            <a:r>
              <a:rPr lang="en-US" sz="2400" b="1" dirty="0" smtClean="0"/>
              <a:t>Low Distortion Projections (see slides 11 and 17 again):</a:t>
            </a:r>
          </a:p>
          <a:p>
            <a:pPr fontAlgn="auto">
              <a:spcAft>
                <a:spcPts val="0"/>
              </a:spcAft>
              <a:defRPr/>
            </a:pPr>
            <a:r>
              <a:rPr lang="en-US" sz="2400" b="1" dirty="0" smtClean="0"/>
              <a:t>Driving force is to make grid/ground distances similar</a:t>
            </a:r>
          </a:p>
          <a:p>
            <a:pPr marL="0" indent="0" fontAlgn="auto">
              <a:spcAft>
                <a:spcPts val="0"/>
              </a:spcAft>
              <a:buNone/>
              <a:defRPr/>
            </a:pPr>
            <a:r>
              <a:rPr lang="en-US" sz="2400" b="1" dirty="0"/>
              <a:t> </a:t>
            </a:r>
            <a:r>
              <a:rPr lang="en-US" sz="2400" b="1" dirty="0" smtClean="0"/>
              <a:t>       (Recognize difficulty of flattening the earth.)</a:t>
            </a:r>
          </a:p>
          <a:p>
            <a:pPr fontAlgn="auto">
              <a:spcAft>
                <a:spcPts val="0"/>
              </a:spcAft>
              <a:defRPr/>
            </a:pPr>
            <a:r>
              <a:rPr lang="en-US" sz="2400" b="1" dirty="0" smtClean="0"/>
              <a:t>Examples of ways to accomplish that goal (and objections):</a:t>
            </a:r>
          </a:p>
          <a:p>
            <a:pPr marL="0" indent="0" fontAlgn="auto">
              <a:spcAft>
                <a:spcPts val="0"/>
              </a:spcAft>
              <a:buNone/>
              <a:defRPr/>
            </a:pPr>
            <a:r>
              <a:rPr lang="en-US" sz="2400" b="1" dirty="0"/>
              <a:t> </a:t>
            </a:r>
            <a:r>
              <a:rPr lang="en-US" sz="2400" b="1" dirty="0" smtClean="0"/>
              <a:t>       - Raise ellipsoid to mean elevation of area to be mapped.</a:t>
            </a:r>
          </a:p>
          <a:p>
            <a:pPr marL="0" indent="0" fontAlgn="auto">
              <a:spcAft>
                <a:spcPts val="0"/>
              </a:spcAft>
              <a:buNone/>
              <a:defRPr/>
            </a:pPr>
            <a:r>
              <a:rPr lang="en-US" sz="2400" b="1" dirty="0"/>
              <a:t> </a:t>
            </a:r>
            <a:r>
              <a:rPr lang="en-US" sz="2400" b="1" dirty="0" smtClean="0"/>
              <a:t>         (Some view that practice as using non-standard ellipsoid.)</a:t>
            </a:r>
          </a:p>
          <a:p>
            <a:pPr marL="0" indent="0" fontAlgn="auto">
              <a:spcAft>
                <a:spcPts val="0"/>
              </a:spcAft>
              <a:buNone/>
              <a:defRPr/>
            </a:pPr>
            <a:r>
              <a:rPr lang="en-US" sz="2400" b="1" dirty="0"/>
              <a:t> </a:t>
            </a:r>
            <a:r>
              <a:rPr lang="en-US" sz="2400" b="1" dirty="0" smtClean="0"/>
              <a:t>       - Divide existing SPC by combined factor.</a:t>
            </a:r>
          </a:p>
          <a:p>
            <a:pPr marL="0" indent="0" fontAlgn="auto">
              <a:spcAft>
                <a:spcPts val="0"/>
              </a:spcAft>
              <a:buNone/>
              <a:defRPr/>
            </a:pPr>
            <a:r>
              <a:rPr lang="en-US" sz="2400" b="1" dirty="0"/>
              <a:t> </a:t>
            </a:r>
            <a:r>
              <a:rPr lang="en-US" sz="2400" b="1" dirty="0" smtClean="0"/>
              <a:t>         (Works well for limited area but coordinates are not SPC.) </a:t>
            </a:r>
          </a:p>
          <a:p>
            <a:pPr marL="0" indent="0" fontAlgn="auto">
              <a:spcAft>
                <a:spcPts val="0"/>
              </a:spcAft>
              <a:buNone/>
              <a:defRPr/>
            </a:pPr>
            <a:r>
              <a:rPr lang="en-US" sz="2400" b="1" dirty="0"/>
              <a:t> </a:t>
            </a:r>
            <a:r>
              <a:rPr lang="en-US" sz="2400" b="1" dirty="0" smtClean="0"/>
              <a:t>       - Impose ‘scaling’ on mapping equations. </a:t>
            </a:r>
          </a:p>
          <a:p>
            <a:pPr marL="0" indent="0" fontAlgn="auto">
              <a:spcAft>
                <a:spcPts val="0"/>
              </a:spcAft>
              <a:buNone/>
              <a:defRPr/>
            </a:pPr>
            <a:r>
              <a:rPr lang="en-US" sz="2400" b="1" dirty="0" smtClean="0"/>
              <a:t>           (Can work well, but departs from formal definitions)</a:t>
            </a:r>
          </a:p>
          <a:p>
            <a:pPr fontAlgn="auto">
              <a:spcAft>
                <a:spcPts val="0"/>
              </a:spcAft>
              <a:defRPr/>
            </a:pPr>
            <a:r>
              <a:rPr lang="en-US" sz="2400" b="1" dirty="0" smtClean="0"/>
              <a:t>Few users take “ownership” of process but rely on software vendors to provide a system that “works.”</a:t>
            </a:r>
          </a:p>
          <a:p>
            <a:pPr fontAlgn="auto">
              <a:spcAft>
                <a:spcPts val="0"/>
              </a:spcAft>
              <a:defRPr/>
            </a:pPr>
            <a:endParaRPr lang="en-US" sz="2400" b="1" dirty="0" smtClean="0"/>
          </a:p>
        </p:txBody>
      </p:sp>
    </p:spTree>
    <p:extLst>
      <p:ext uri="{BB962C8B-B14F-4D97-AF65-F5344CB8AC3E}">
        <p14:creationId xmlns:p14="http://schemas.microsoft.com/office/powerpoint/2010/main" val="36554993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marL="0" indent="0" fontAlgn="auto">
              <a:spcAft>
                <a:spcPts val="0"/>
              </a:spcAft>
              <a:buNone/>
              <a:defRPr/>
            </a:pPr>
            <a:r>
              <a:rPr lang="en-US" sz="2400" b="1" dirty="0" smtClean="0"/>
              <a:t>  </a:t>
            </a:r>
          </a:p>
          <a:p>
            <a:pPr fontAlgn="auto">
              <a:spcAft>
                <a:spcPts val="0"/>
              </a:spcAft>
              <a:defRPr/>
            </a:pPr>
            <a:endParaRPr lang="en-US" sz="2400" b="1" dirty="0"/>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pic>
        <p:nvPicPr>
          <p:cNvPr id="4" name="Picture 4" descr="3D Diagra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948524"/>
            <a:ext cx="4257675" cy="5299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3193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382000" cy="5257800"/>
          </a:xfrm>
        </p:spPr>
        <p:txBody>
          <a:bodyPr/>
          <a:lstStyle/>
          <a:p>
            <a:pPr marL="0" indent="0" fontAlgn="auto">
              <a:spcAft>
                <a:spcPts val="0"/>
              </a:spcAft>
              <a:buNone/>
              <a:defRPr/>
            </a:pPr>
            <a:r>
              <a:rPr lang="en-US" sz="2400" b="1" dirty="0" smtClean="0"/>
              <a:t>History of development of LDPs:</a:t>
            </a:r>
          </a:p>
          <a:p>
            <a:pPr marL="0" indent="0" algn="ctr" fontAlgn="auto">
              <a:spcAft>
                <a:spcPts val="0"/>
              </a:spcAft>
              <a:buNone/>
              <a:defRPr/>
            </a:pPr>
            <a:r>
              <a:rPr lang="en-US" sz="2400" b="1" u="sng" dirty="0" smtClean="0"/>
              <a:t>For informal summary of LDPs see </a:t>
            </a:r>
          </a:p>
          <a:p>
            <a:pPr marL="0" indent="0" algn="ctr" fontAlgn="auto">
              <a:spcAft>
                <a:spcPts val="0"/>
              </a:spcAft>
              <a:buNone/>
              <a:defRPr/>
            </a:pPr>
            <a:r>
              <a:rPr lang="en-US" sz="2400" b="1" dirty="0" smtClean="0">
                <a:hlinkClick r:id="rId2"/>
              </a:rPr>
              <a:t>www.globalcogo.com/History-LDP.pdf</a:t>
            </a:r>
            <a:r>
              <a:rPr lang="en-US" sz="2400" b="1" dirty="0" smtClean="0"/>
              <a:t>  </a:t>
            </a:r>
          </a:p>
          <a:p>
            <a:pPr fontAlgn="auto">
              <a:spcAft>
                <a:spcPts val="0"/>
              </a:spcAft>
              <a:defRPr/>
            </a:pPr>
            <a:r>
              <a:rPr lang="en-US" sz="2400" b="1" dirty="0" smtClean="0"/>
              <a:t>Michigan SPC 1964</a:t>
            </a:r>
          </a:p>
          <a:p>
            <a:pPr marL="0" indent="0" fontAlgn="auto">
              <a:spcAft>
                <a:spcPts val="0"/>
              </a:spcAft>
              <a:buNone/>
              <a:defRPr/>
            </a:pPr>
            <a:r>
              <a:rPr lang="en-US" sz="2400" b="1" dirty="0"/>
              <a:t> </a:t>
            </a:r>
            <a:r>
              <a:rPr lang="en-US" sz="2400" b="1" dirty="0" smtClean="0"/>
              <a:t>     - System designed at 800 feet to avoid elevation reduction</a:t>
            </a:r>
          </a:p>
          <a:p>
            <a:pPr marL="0" indent="0" fontAlgn="auto">
              <a:spcAft>
                <a:spcPts val="0"/>
              </a:spcAft>
              <a:buNone/>
              <a:defRPr/>
            </a:pPr>
            <a:r>
              <a:rPr lang="en-US" sz="2400" b="1" dirty="0"/>
              <a:t> </a:t>
            </a:r>
            <a:r>
              <a:rPr lang="en-US" sz="2400" b="1" dirty="0" smtClean="0"/>
              <a:t>     - Reference surface returned to ellipsoid for NAD83.</a:t>
            </a:r>
          </a:p>
          <a:p>
            <a:pPr fontAlgn="auto">
              <a:spcAft>
                <a:spcPts val="0"/>
              </a:spcAft>
              <a:defRPr/>
            </a:pPr>
            <a:r>
              <a:rPr lang="en-US" sz="2400" b="1" dirty="0" smtClean="0"/>
              <a:t>County Coordinate Systems:</a:t>
            </a:r>
          </a:p>
          <a:p>
            <a:pPr marL="0" indent="0" fontAlgn="auto">
              <a:spcAft>
                <a:spcPts val="0"/>
              </a:spcAft>
              <a:buNone/>
              <a:defRPr/>
            </a:pPr>
            <a:r>
              <a:rPr lang="en-US" sz="2400" b="1" dirty="0"/>
              <a:t> </a:t>
            </a:r>
            <a:r>
              <a:rPr lang="en-US" sz="2400" b="1" dirty="0" smtClean="0"/>
              <a:t>     - Wisconsin </a:t>
            </a:r>
          </a:p>
          <a:p>
            <a:pPr marL="0" indent="0" fontAlgn="auto">
              <a:spcAft>
                <a:spcPts val="0"/>
              </a:spcAft>
              <a:buNone/>
              <a:defRPr/>
            </a:pPr>
            <a:r>
              <a:rPr lang="en-US" sz="2400" b="1" dirty="0"/>
              <a:t> </a:t>
            </a:r>
            <a:r>
              <a:rPr lang="en-US" sz="2400" b="1" dirty="0" smtClean="0"/>
              <a:t>     - Minnesota</a:t>
            </a:r>
          </a:p>
          <a:p>
            <a:pPr fontAlgn="auto">
              <a:spcAft>
                <a:spcPts val="0"/>
              </a:spcAft>
              <a:defRPr/>
            </a:pPr>
            <a:r>
              <a:rPr lang="en-US" sz="2400" b="1" dirty="0" smtClean="0"/>
              <a:t>State of Oregon – DOT</a:t>
            </a:r>
          </a:p>
          <a:p>
            <a:pPr marL="0" indent="0" fontAlgn="auto">
              <a:spcAft>
                <a:spcPts val="0"/>
              </a:spcAft>
              <a:buNone/>
              <a:defRPr/>
            </a:pPr>
            <a:r>
              <a:rPr lang="en-US" sz="2400" b="1" dirty="0" smtClean="0"/>
              <a:t>      - NGS involved in design/adoption</a:t>
            </a:r>
          </a:p>
          <a:p>
            <a:pPr marL="0" indent="0" fontAlgn="auto">
              <a:spcAft>
                <a:spcPts val="0"/>
              </a:spcAft>
              <a:buNone/>
              <a:defRPr/>
            </a:pPr>
            <a:r>
              <a:rPr lang="en-US" sz="2400" b="1" dirty="0"/>
              <a:t> </a:t>
            </a:r>
            <a:r>
              <a:rPr lang="en-US" sz="2400" b="1" dirty="0" smtClean="0"/>
              <a:t>     - Probably best example of successful use of LDP.</a:t>
            </a:r>
          </a:p>
        </p:txBody>
      </p:sp>
    </p:spTree>
    <p:extLst>
      <p:ext uri="{BB962C8B-B14F-4D97-AF65-F5344CB8AC3E}">
        <p14:creationId xmlns:p14="http://schemas.microsoft.com/office/powerpoint/2010/main" val="14618282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382000" cy="5257800"/>
          </a:xfrm>
        </p:spPr>
        <p:txBody>
          <a:bodyPr/>
          <a:lstStyle/>
          <a:p>
            <a:pPr marL="0" indent="0" fontAlgn="auto">
              <a:spcAft>
                <a:spcPts val="0"/>
              </a:spcAft>
              <a:buNone/>
              <a:defRPr/>
            </a:pPr>
            <a:r>
              <a:rPr lang="en-US" sz="2400" b="1" dirty="0" smtClean="0"/>
              <a:t>Designing a Low Distortion Projection:</a:t>
            </a:r>
          </a:p>
          <a:p>
            <a:pPr fontAlgn="auto">
              <a:spcAft>
                <a:spcPts val="0"/>
              </a:spcAft>
              <a:defRPr/>
            </a:pPr>
            <a:r>
              <a:rPr lang="en-US" sz="2400" b="1" dirty="0" smtClean="0"/>
              <a:t>Parameters.</a:t>
            </a:r>
          </a:p>
          <a:p>
            <a:pPr marL="0" indent="0" fontAlgn="auto">
              <a:spcAft>
                <a:spcPts val="0"/>
              </a:spcAft>
              <a:buNone/>
              <a:defRPr/>
            </a:pPr>
            <a:r>
              <a:rPr lang="en-US" sz="2400" b="1" dirty="0"/>
              <a:t> </a:t>
            </a:r>
            <a:r>
              <a:rPr lang="en-US" sz="2400" b="1" dirty="0" smtClean="0"/>
              <a:t>      - Use standard GRS80 ellipsoid</a:t>
            </a:r>
          </a:p>
          <a:p>
            <a:pPr marL="0" indent="0" fontAlgn="auto">
              <a:spcAft>
                <a:spcPts val="0"/>
              </a:spcAft>
              <a:buNone/>
              <a:defRPr/>
            </a:pPr>
            <a:r>
              <a:rPr lang="en-US" sz="2400" b="1" dirty="0"/>
              <a:t> </a:t>
            </a:r>
            <a:r>
              <a:rPr lang="en-US" sz="2400" b="1" dirty="0" smtClean="0"/>
              <a:t>      -  Determine geographic location of area to be covered.</a:t>
            </a:r>
          </a:p>
          <a:p>
            <a:pPr marL="0" indent="0" fontAlgn="auto">
              <a:spcAft>
                <a:spcPts val="0"/>
              </a:spcAft>
              <a:buNone/>
              <a:defRPr/>
            </a:pPr>
            <a:r>
              <a:rPr lang="en-US" sz="2400" b="1" dirty="0"/>
              <a:t> </a:t>
            </a:r>
            <a:r>
              <a:rPr lang="en-US" sz="2400" b="1" dirty="0" smtClean="0"/>
              <a:t>      - Determine the average elevation of area.</a:t>
            </a:r>
          </a:p>
          <a:p>
            <a:pPr marL="0" indent="0" fontAlgn="auto">
              <a:spcAft>
                <a:spcPts val="0"/>
              </a:spcAft>
              <a:buNone/>
              <a:defRPr/>
            </a:pPr>
            <a:r>
              <a:rPr lang="en-US" sz="2400" b="1" dirty="0"/>
              <a:t> </a:t>
            </a:r>
            <a:r>
              <a:rPr lang="en-US" sz="2400" b="1" dirty="0" smtClean="0"/>
              <a:t>      - Choose projection type:</a:t>
            </a:r>
          </a:p>
          <a:p>
            <a:pPr marL="0" indent="0" fontAlgn="auto">
              <a:spcAft>
                <a:spcPts val="0"/>
              </a:spcAft>
              <a:buNone/>
              <a:defRPr/>
            </a:pPr>
            <a:r>
              <a:rPr lang="en-US" sz="2400" b="1" dirty="0"/>
              <a:t> </a:t>
            </a:r>
            <a:r>
              <a:rPr lang="en-US" sz="2400" b="1" dirty="0" smtClean="0"/>
              <a:t>           </a:t>
            </a:r>
            <a:r>
              <a:rPr lang="en-US" sz="2400" b="1" dirty="0" err="1" smtClean="0"/>
              <a:t>i</a:t>
            </a:r>
            <a:r>
              <a:rPr lang="en-US" sz="2400" b="1" dirty="0" smtClean="0"/>
              <a:t>.  Lambert conic conformal, one or two standard parallels.</a:t>
            </a:r>
          </a:p>
          <a:p>
            <a:pPr marL="0" indent="0" fontAlgn="auto">
              <a:spcAft>
                <a:spcPts val="0"/>
              </a:spcAft>
              <a:buNone/>
              <a:defRPr/>
            </a:pPr>
            <a:r>
              <a:rPr lang="en-US" sz="2400" b="1" dirty="0"/>
              <a:t> </a:t>
            </a:r>
            <a:r>
              <a:rPr lang="en-US" sz="2400" b="1" dirty="0" smtClean="0"/>
              <a:t>          ii.  Transverse Mercator, </a:t>
            </a:r>
          </a:p>
          <a:p>
            <a:pPr marL="0" indent="0" fontAlgn="auto">
              <a:spcAft>
                <a:spcPts val="0"/>
              </a:spcAft>
              <a:buNone/>
              <a:defRPr/>
            </a:pPr>
            <a:r>
              <a:rPr lang="en-US" sz="2400" b="1" dirty="0"/>
              <a:t> </a:t>
            </a:r>
            <a:r>
              <a:rPr lang="en-US" sz="2400" b="1" dirty="0" smtClean="0"/>
              <a:t>         iii.  Oblique Mercator,</a:t>
            </a:r>
          </a:p>
          <a:p>
            <a:pPr fontAlgn="auto">
              <a:spcAft>
                <a:spcPts val="0"/>
              </a:spcAft>
              <a:defRPr/>
            </a:pPr>
            <a:r>
              <a:rPr lang="en-US" sz="2400" b="1" dirty="0" smtClean="0"/>
              <a:t>Computation of zone constants.</a:t>
            </a:r>
          </a:p>
          <a:p>
            <a:pPr marL="0" indent="0" fontAlgn="auto">
              <a:spcAft>
                <a:spcPts val="0"/>
              </a:spcAft>
              <a:buNone/>
              <a:defRPr/>
            </a:pPr>
            <a:r>
              <a:rPr lang="en-US" sz="2400" b="1" dirty="0"/>
              <a:t> </a:t>
            </a:r>
            <a:r>
              <a:rPr lang="en-US" sz="2400" b="1" dirty="0" smtClean="0"/>
              <a:t>      -  Make sure you are using “reliable” equations.</a:t>
            </a:r>
          </a:p>
          <a:p>
            <a:pPr marL="0" indent="0" fontAlgn="auto">
              <a:spcAft>
                <a:spcPts val="0"/>
              </a:spcAft>
              <a:buNone/>
              <a:defRPr/>
            </a:pPr>
            <a:r>
              <a:rPr lang="en-US" sz="2400" b="1" dirty="0"/>
              <a:t> </a:t>
            </a:r>
            <a:r>
              <a:rPr lang="en-US" sz="2400" b="1" dirty="0" smtClean="0"/>
              <a:t>      - Verify your solutions by testing.</a:t>
            </a:r>
          </a:p>
          <a:p>
            <a:pPr marL="0" indent="0" fontAlgn="auto">
              <a:spcAft>
                <a:spcPts val="0"/>
              </a:spcAft>
              <a:buNone/>
              <a:defRPr/>
            </a:pPr>
            <a:endParaRPr lang="en-US" sz="2400" b="1" dirty="0" smtClean="0"/>
          </a:p>
        </p:txBody>
      </p:sp>
    </p:spTree>
    <p:extLst>
      <p:ext uri="{BB962C8B-B14F-4D97-AF65-F5344CB8AC3E}">
        <p14:creationId xmlns:p14="http://schemas.microsoft.com/office/powerpoint/2010/main" val="3686944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63562"/>
          </a:xfrm>
        </p:spPr>
        <p:txBody>
          <a:bodyPr/>
          <a:lstStyle/>
          <a:p>
            <a:r>
              <a:rPr lang="en-US" sz="1600" b="1" dirty="0"/>
              <a:t>City of Las Cruces – April 24, 2015 </a:t>
            </a:r>
            <a:br>
              <a:rPr lang="en-US" sz="1600" b="1" dirty="0"/>
            </a:br>
            <a:r>
              <a:rPr lang="en-US" sz="1600" b="1" dirty="0"/>
              <a:t>Datums, Coordinate Systems, LDPs &amp; the GSDM - Burkholder</a:t>
            </a:r>
            <a:endParaRPr lang="en-US" sz="1600" dirty="0"/>
          </a:p>
        </p:txBody>
      </p:sp>
      <p:sp>
        <p:nvSpPr>
          <p:cNvPr id="3" name="Content Placeholder 2"/>
          <p:cNvSpPr>
            <a:spLocks noGrp="1"/>
          </p:cNvSpPr>
          <p:nvPr>
            <p:ph idx="1"/>
          </p:nvPr>
        </p:nvSpPr>
        <p:spPr>
          <a:xfrm>
            <a:off x="457200" y="1295400"/>
            <a:ext cx="8534400" cy="5029200"/>
          </a:xfrm>
        </p:spPr>
        <p:txBody>
          <a:bodyPr/>
          <a:lstStyle/>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endParaRPr lang="en-US" sz="2400" b="1" dirty="0"/>
          </a:p>
          <a:p>
            <a:pPr marL="0" indent="0">
              <a:buNone/>
            </a:pPr>
            <a:r>
              <a:rPr lang="en-US" sz="2400" b="1" dirty="0" smtClean="0"/>
              <a:t>-  Archival, benefits of information management  </a:t>
            </a:r>
          </a:p>
          <a:p>
            <a:endParaRPr lang="en-US" sz="2400" b="1" dirty="0" smtClean="0"/>
          </a:p>
          <a:p>
            <a:pPr marL="0" indent="0">
              <a:buNone/>
            </a:pPr>
            <a:r>
              <a:rPr lang="en-US" sz="2400" b="1" dirty="0"/>
              <a:t> </a:t>
            </a:r>
            <a:r>
              <a:rPr lang="en-US" sz="2400" b="1" dirty="0" smtClean="0"/>
              <a:t>     </a:t>
            </a:r>
            <a:endParaRPr lang="en-US" sz="2400"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808" y="1020340"/>
            <a:ext cx="7498080" cy="585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89681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382000" cy="5257800"/>
          </a:xfrm>
        </p:spPr>
        <p:txBody>
          <a:bodyPr/>
          <a:lstStyle/>
          <a:p>
            <a:pPr marL="0" indent="0" fontAlgn="auto">
              <a:spcAft>
                <a:spcPts val="0"/>
              </a:spcAft>
              <a:buNone/>
              <a:defRPr/>
            </a:pPr>
            <a:r>
              <a:rPr lang="en-US" sz="2400" b="1" dirty="0" smtClean="0"/>
              <a:t>Design a LDP to cover Las Cruces at 1,200.00 m :</a:t>
            </a:r>
          </a:p>
          <a:p>
            <a:pPr fontAlgn="auto">
              <a:spcAft>
                <a:spcPts val="0"/>
              </a:spcAft>
              <a:defRPr/>
            </a:pPr>
            <a:r>
              <a:rPr lang="en-US" sz="2400" b="1" dirty="0" smtClean="0"/>
              <a:t>Transverse Mercator with maximum distortion 1:100,000.</a:t>
            </a:r>
          </a:p>
          <a:p>
            <a:pPr marL="0" indent="0" fontAlgn="auto">
              <a:spcAft>
                <a:spcPts val="0"/>
              </a:spcAft>
              <a:buNone/>
              <a:defRPr/>
            </a:pPr>
            <a:r>
              <a:rPr lang="en-US" sz="2400" b="1" dirty="0"/>
              <a:t> </a:t>
            </a:r>
            <a:r>
              <a:rPr lang="en-US" sz="2400" b="1" dirty="0" smtClean="0"/>
              <a:t>      - Use GRS80 ellipsoid + ellipsoid height at Las Cruces</a:t>
            </a:r>
          </a:p>
          <a:p>
            <a:pPr marL="0" indent="0" fontAlgn="auto">
              <a:spcAft>
                <a:spcPts val="0"/>
              </a:spcAft>
              <a:buNone/>
              <a:defRPr/>
            </a:pPr>
            <a:r>
              <a:rPr lang="en-US" sz="2400" b="1" dirty="0" smtClean="0"/>
              <a:t>	a = 6,378,137.000 m + </a:t>
            </a:r>
            <a:r>
              <a:rPr lang="en-US" sz="2400" b="1" u="sng" dirty="0" smtClean="0"/>
              <a:t>1,200.0 m </a:t>
            </a:r>
            <a:r>
              <a:rPr lang="en-US" sz="2400" b="1" dirty="0" smtClean="0"/>
              <a:t>=      6,379,337.000 m</a:t>
            </a:r>
          </a:p>
          <a:p>
            <a:pPr marL="0" indent="0" fontAlgn="auto">
              <a:spcAft>
                <a:spcPts val="0"/>
              </a:spcAft>
              <a:buNone/>
              <a:defRPr/>
            </a:pPr>
            <a:r>
              <a:rPr lang="en-US" sz="2400" b="1" dirty="0"/>
              <a:t>	</a:t>
            </a:r>
            <a:r>
              <a:rPr lang="en-US" sz="2400" b="1" dirty="0" smtClean="0"/>
              <a:t>1/f =                                                         298.25722210088</a:t>
            </a:r>
          </a:p>
          <a:p>
            <a:pPr marL="0" indent="0" fontAlgn="auto">
              <a:spcAft>
                <a:spcPts val="0"/>
              </a:spcAft>
              <a:buNone/>
              <a:defRPr/>
            </a:pPr>
            <a:r>
              <a:rPr lang="en-US" sz="2400" b="1" dirty="0" smtClean="0"/>
              <a:t>       - Pick Central Meridian (CM) as                  106° 45’ 00.”0 W</a:t>
            </a:r>
          </a:p>
          <a:p>
            <a:pPr marL="0" indent="0" fontAlgn="auto">
              <a:spcAft>
                <a:spcPts val="0"/>
              </a:spcAft>
              <a:buNone/>
              <a:defRPr/>
            </a:pPr>
            <a:r>
              <a:rPr lang="en-US" sz="2400" b="1" dirty="0"/>
              <a:t> </a:t>
            </a:r>
            <a:r>
              <a:rPr lang="en-US" sz="2400" b="1" dirty="0" smtClean="0"/>
              <a:t>      - Pick latitude of origin as                               32° 15’ 00.”0 N</a:t>
            </a:r>
          </a:p>
          <a:p>
            <a:pPr marL="0" indent="0" fontAlgn="auto">
              <a:spcAft>
                <a:spcPts val="0"/>
              </a:spcAft>
              <a:buNone/>
              <a:defRPr/>
            </a:pPr>
            <a:r>
              <a:rPr lang="en-US" sz="2400" b="1" dirty="0"/>
              <a:t> </a:t>
            </a:r>
            <a:r>
              <a:rPr lang="en-US" sz="2400" b="1" dirty="0" smtClean="0"/>
              <a:t>      - Choose central scale factor as                          0.99999000</a:t>
            </a:r>
          </a:p>
          <a:p>
            <a:pPr marL="0" indent="0" fontAlgn="auto">
              <a:spcAft>
                <a:spcPts val="0"/>
              </a:spcAft>
              <a:buNone/>
              <a:defRPr/>
            </a:pPr>
            <a:r>
              <a:rPr lang="en-US" sz="2400" b="1" dirty="0"/>
              <a:t> </a:t>
            </a:r>
            <a:r>
              <a:rPr lang="en-US" sz="2400" b="1" dirty="0" smtClean="0"/>
              <a:t>      - Choose false easting on CM                               50,000.0 m</a:t>
            </a:r>
          </a:p>
          <a:p>
            <a:pPr marL="0" indent="0" fontAlgn="auto">
              <a:spcAft>
                <a:spcPts val="0"/>
              </a:spcAft>
              <a:buNone/>
              <a:defRPr/>
            </a:pPr>
            <a:r>
              <a:rPr lang="en-US" sz="2400" b="1" dirty="0"/>
              <a:t> </a:t>
            </a:r>
            <a:r>
              <a:rPr lang="en-US" sz="2400" b="1" dirty="0" smtClean="0"/>
              <a:t>      - Choose northing of origin to be                              0.000 m</a:t>
            </a:r>
          </a:p>
          <a:p>
            <a:pPr marL="0" indent="0" fontAlgn="auto">
              <a:spcAft>
                <a:spcPts val="0"/>
              </a:spcAft>
              <a:buNone/>
              <a:defRPr/>
            </a:pPr>
            <a:r>
              <a:rPr lang="en-US" sz="2400" b="1" dirty="0"/>
              <a:t> </a:t>
            </a:r>
            <a:r>
              <a:rPr lang="en-US" sz="2400" b="1" dirty="0" smtClean="0"/>
              <a:t>      - Use Localcor.exe program – available from EFB.</a:t>
            </a:r>
          </a:p>
          <a:p>
            <a:pPr marL="0" indent="0" fontAlgn="auto">
              <a:spcAft>
                <a:spcPts val="0"/>
              </a:spcAft>
              <a:buNone/>
              <a:defRPr/>
            </a:pPr>
            <a:endParaRPr lang="en-US" sz="2400" b="1" dirty="0" smtClean="0"/>
          </a:p>
        </p:txBody>
      </p:sp>
    </p:spTree>
    <p:extLst>
      <p:ext uri="{BB962C8B-B14F-4D97-AF65-F5344CB8AC3E}">
        <p14:creationId xmlns:p14="http://schemas.microsoft.com/office/powerpoint/2010/main" val="30340286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marL="0" indent="0">
              <a:buNone/>
            </a:pPr>
            <a:r>
              <a:rPr lang="en-US" sz="1600" b="1" dirty="0"/>
              <a:t> </a:t>
            </a:r>
            <a:r>
              <a:rPr lang="en-US" sz="1600" b="1" dirty="0" smtClean="0"/>
              <a:t>           USER</a:t>
            </a:r>
            <a:r>
              <a:rPr lang="en-US" sz="1600" b="1" dirty="0"/>
              <a:t>: Earl F. Burkholder  </a:t>
            </a:r>
            <a:r>
              <a:rPr lang="en-US" sz="1600" b="1" dirty="0" smtClean="0"/>
              <a:t>    			DATE</a:t>
            </a:r>
            <a:r>
              <a:rPr lang="en-US" sz="1600" b="1" dirty="0"/>
              <a:t>: April 15, 2015      </a:t>
            </a:r>
            <a:endParaRPr lang="en-US" sz="1600" dirty="0"/>
          </a:p>
          <a:p>
            <a:pPr marL="0" indent="0">
              <a:buNone/>
            </a:pPr>
            <a:endParaRPr lang="en-US" sz="1600" dirty="0"/>
          </a:p>
          <a:p>
            <a:pPr marL="0" indent="0">
              <a:buNone/>
            </a:pPr>
            <a:r>
              <a:rPr lang="en-US" sz="1600" b="1" dirty="0" smtClean="0"/>
              <a:t>           </a:t>
            </a:r>
            <a:r>
              <a:rPr lang="en-US" sz="1600" b="1" dirty="0"/>
              <a:t>TRANSVERSE MERCATOR PROJECTION TRANSFORMATIONS </a:t>
            </a:r>
            <a:endParaRPr lang="en-US" sz="1600" dirty="0"/>
          </a:p>
          <a:p>
            <a:pPr marL="0" indent="0">
              <a:buNone/>
            </a:pPr>
            <a:r>
              <a:rPr lang="en-US" sz="1600" b="1" dirty="0" smtClean="0"/>
              <a:t>           </a:t>
            </a:r>
            <a:r>
              <a:rPr lang="en-US" sz="1600" b="1" dirty="0"/>
              <a:t>PROJECTION NAME: Las Cruces Seminar April 2015                     </a:t>
            </a:r>
            <a:endParaRPr lang="en-US" sz="1600" dirty="0"/>
          </a:p>
          <a:p>
            <a:pPr marL="0" indent="0">
              <a:buNone/>
            </a:pPr>
            <a:r>
              <a:rPr lang="en-US" sz="1600" b="1" dirty="0" smtClean="0"/>
              <a:t>           </a:t>
            </a:r>
            <a:r>
              <a:rPr lang="en-US" sz="1600" b="1" dirty="0"/>
              <a:t>REFERENCE ELLIPSOID: GEODETIC REFERENCE SYSTEM 1980</a:t>
            </a:r>
            <a:endParaRPr lang="en-US" sz="1600" dirty="0"/>
          </a:p>
          <a:p>
            <a:pPr marL="0" indent="0">
              <a:buNone/>
            </a:pPr>
            <a:r>
              <a:rPr lang="en-US" sz="1600" b="1" dirty="0" smtClean="0"/>
              <a:t>                                 	a </a:t>
            </a:r>
            <a:r>
              <a:rPr lang="en-US" sz="1600" b="1" dirty="0"/>
              <a:t>= 6378137.0000 METERS</a:t>
            </a:r>
            <a:endParaRPr lang="en-US" sz="1600" dirty="0"/>
          </a:p>
          <a:p>
            <a:pPr marL="0" indent="0">
              <a:buNone/>
            </a:pPr>
            <a:r>
              <a:rPr lang="en-US" sz="1600" b="1" dirty="0" smtClean="0"/>
              <a:t>		1/f </a:t>
            </a:r>
            <a:r>
              <a:rPr lang="en-US" sz="1600" b="1" dirty="0"/>
              <a:t>= 298.2572221008827</a:t>
            </a:r>
            <a:endParaRPr lang="en-US" sz="1600" dirty="0"/>
          </a:p>
          <a:p>
            <a:pPr marL="0" indent="0">
              <a:buNone/>
            </a:pPr>
            <a:r>
              <a:rPr lang="en-US" sz="1600" b="1" dirty="0" smtClean="0"/>
              <a:t>           </a:t>
            </a:r>
            <a:r>
              <a:rPr lang="en-US" sz="1600" b="1" dirty="0"/>
              <a:t>REFERENCE ELLIPSOID HEIGHT FOR PROJECTION  = </a:t>
            </a:r>
            <a:r>
              <a:rPr lang="en-US" sz="1600" b="1" dirty="0" smtClean="0"/>
              <a:t>1,200.0000 </a:t>
            </a:r>
            <a:r>
              <a:rPr lang="en-US" sz="1600" b="1" dirty="0"/>
              <a:t>METERS</a:t>
            </a:r>
            <a:endParaRPr lang="en-US" sz="1600" dirty="0"/>
          </a:p>
          <a:p>
            <a:pPr marL="0" indent="0">
              <a:buNone/>
            </a:pPr>
            <a:r>
              <a:rPr lang="en-US" sz="1600" b="1" dirty="0" smtClean="0"/>
              <a:t>           </a:t>
            </a:r>
            <a:r>
              <a:rPr lang="en-US" sz="1600" b="1" dirty="0"/>
              <a:t>MODIFIED ELLIPSOID FOR: </a:t>
            </a:r>
            <a:r>
              <a:rPr lang="en-US" sz="1600" b="1" dirty="0" smtClean="0"/>
              <a:t>  Las </a:t>
            </a:r>
            <a:r>
              <a:rPr lang="en-US" sz="1600" b="1" dirty="0"/>
              <a:t>Cruces Seminar April 2015 </a:t>
            </a:r>
            <a:endParaRPr lang="en-US" sz="1600" dirty="0"/>
          </a:p>
          <a:p>
            <a:pPr marL="0" indent="0">
              <a:buNone/>
            </a:pPr>
            <a:r>
              <a:rPr lang="en-US" sz="1600" b="1" dirty="0" smtClean="0"/>
              <a:t>      </a:t>
            </a:r>
            <a:r>
              <a:rPr lang="en-US" sz="1600" b="1" dirty="0"/>
              <a:t>					</a:t>
            </a:r>
            <a:r>
              <a:rPr lang="en-US" sz="1600" b="1" dirty="0" smtClean="0"/>
              <a:t>a </a:t>
            </a:r>
            <a:r>
              <a:rPr lang="en-US" sz="1600" b="1" dirty="0"/>
              <a:t>= 6379337.0000 METERS</a:t>
            </a:r>
            <a:endParaRPr lang="en-US" sz="1600" dirty="0"/>
          </a:p>
          <a:p>
            <a:pPr marL="0" indent="0">
              <a:buNone/>
            </a:pPr>
            <a:r>
              <a:rPr lang="en-US" sz="1600" b="1" dirty="0"/>
              <a:t>                             				</a:t>
            </a:r>
            <a:r>
              <a:rPr lang="en-US" sz="1600" b="1" dirty="0" smtClean="0"/>
              <a:t>1/f </a:t>
            </a:r>
            <a:r>
              <a:rPr lang="en-US" sz="1600" b="1" dirty="0"/>
              <a:t>= 298.2572221008827</a:t>
            </a:r>
            <a:endParaRPr lang="en-US" sz="1600" dirty="0"/>
          </a:p>
          <a:p>
            <a:pPr marL="0" indent="0">
              <a:buNone/>
            </a:pPr>
            <a:r>
              <a:rPr lang="en-US" sz="1600" b="1" dirty="0" smtClean="0"/>
              <a:t>           </a:t>
            </a:r>
            <a:r>
              <a:rPr lang="en-US" sz="1600" b="1" dirty="0"/>
              <a:t>ZONE PARAMETERS: </a:t>
            </a:r>
            <a:endParaRPr lang="en-US" sz="1600" dirty="0"/>
          </a:p>
          <a:p>
            <a:pPr marL="0" indent="0">
              <a:buNone/>
            </a:pPr>
            <a:r>
              <a:rPr lang="en-US" sz="1600" b="1" dirty="0" smtClean="0"/>
              <a:t>          </a:t>
            </a:r>
            <a:r>
              <a:rPr lang="en-US" sz="1600" b="1" dirty="0"/>
              <a:t>CENTRAL MERIDIAN (W)                                   	</a:t>
            </a:r>
            <a:r>
              <a:rPr lang="en-US" sz="1600" b="1" dirty="0" smtClean="0"/>
              <a:t>106 </a:t>
            </a:r>
            <a:r>
              <a:rPr lang="en-US" sz="1600" b="1" dirty="0"/>
              <a:t>45  0.000000</a:t>
            </a:r>
            <a:endParaRPr lang="en-US" sz="1600" dirty="0"/>
          </a:p>
          <a:p>
            <a:pPr marL="0" indent="0">
              <a:buNone/>
            </a:pPr>
            <a:r>
              <a:rPr lang="en-US" sz="1600" b="1" dirty="0"/>
              <a:t>          LATITUDE OF FALSE ORIGIN                               	</a:t>
            </a:r>
            <a:r>
              <a:rPr lang="en-US" sz="1600" b="1" dirty="0" smtClean="0"/>
              <a:t>32 </a:t>
            </a:r>
            <a:r>
              <a:rPr lang="en-US" sz="1600" b="1" dirty="0"/>
              <a:t>15  0.000000</a:t>
            </a:r>
            <a:endParaRPr lang="en-US" sz="1600" dirty="0"/>
          </a:p>
          <a:p>
            <a:pPr marL="0" indent="0">
              <a:buNone/>
            </a:pPr>
            <a:r>
              <a:rPr lang="en-US" sz="1600" b="1" dirty="0"/>
              <a:t>          FALSE NORTHING AT FALSE ORIGIN                	</a:t>
            </a:r>
            <a:r>
              <a:rPr lang="en-US" sz="1600" b="1" dirty="0" smtClean="0"/>
              <a:t>0.0000 </a:t>
            </a:r>
            <a:r>
              <a:rPr lang="en-US" sz="1600" b="1" dirty="0"/>
              <a:t>METERS</a:t>
            </a:r>
            <a:endParaRPr lang="en-US" sz="1600" dirty="0"/>
          </a:p>
          <a:p>
            <a:pPr marL="0" indent="0">
              <a:buNone/>
            </a:pPr>
            <a:r>
              <a:rPr lang="en-US" sz="1600" b="1" dirty="0"/>
              <a:t>          FALSE EASTING ON CENTRAL MERIDIAN         	</a:t>
            </a:r>
            <a:r>
              <a:rPr lang="en-US" sz="1600" b="1" dirty="0" smtClean="0"/>
              <a:t>50,000.0000 </a:t>
            </a:r>
            <a:r>
              <a:rPr lang="en-US" sz="1600" b="1" dirty="0"/>
              <a:t>METERS</a:t>
            </a:r>
            <a:endParaRPr lang="en-US" sz="1600" dirty="0"/>
          </a:p>
          <a:p>
            <a:pPr marL="0" indent="0">
              <a:buNone/>
            </a:pPr>
            <a:r>
              <a:rPr lang="en-US" sz="1600" b="1" dirty="0"/>
              <a:t>          SCALE FACTOR ON CENTRAL MERIDIAN      	</a:t>
            </a:r>
            <a:r>
              <a:rPr lang="en-US" sz="1600" b="1" dirty="0" smtClean="0"/>
              <a:t>0.999990000000</a:t>
            </a:r>
            <a:endParaRPr lang="en-US" sz="1600" dirty="0"/>
          </a:p>
          <a:p>
            <a:pPr marL="0" indent="0">
              <a:buNone/>
            </a:pPr>
            <a:endParaRPr lang="en-US" sz="1600" b="1" dirty="0"/>
          </a:p>
        </p:txBody>
      </p:sp>
    </p:spTree>
    <p:extLst>
      <p:ext uri="{BB962C8B-B14F-4D97-AF65-F5344CB8AC3E}">
        <p14:creationId xmlns:p14="http://schemas.microsoft.com/office/powerpoint/2010/main" val="10810730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066800"/>
            <a:ext cx="8229600" cy="5562600"/>
          </a:xfrm>
        </p:spPr>
        <p:txBody>
          <a:bodyPr/>
          <a:lstStyle/>
          <a:p>
            <a:pPr marL="0" indent="0">
              <a:buNone/>
            </a:pPr>
            <a:r>
              <a:rPr lang="en-US" sz="1600" b="1" dirty="0"/>
              <a:t> </a:t>
            </a:r>
            <a:r>
              <a:rPr lang="en-US" sz="1600" b="1" dirty="0" smtClean="0"/>
              <a:t>       ZONE </a:t>
            </a:r>
            <a:r>
              <a:rPr lang="en-US" sz="1600" b="1" dirty="0"/>
              <a:t>CONSTANTS: </a:t>
            </a:r>
            <a:endParaRPr lang="en-US" sz="1600" dirty="0"/>
          </a:p>
          <a:p>
            <a:pPr marL="0" indent="0">
              <a:buNone/>
            </a:pPr>
            <a:r>
              <a:rPr lang="en-US" sz="1600" b="1" dirty="0" smtClean="0"/>
              <a:t>               </a:t>
            </a:r>
            <a:r>
              <a:rPr lang="en-US" sz="1600" b="1" dirty="0"/>
              <a:t>RECTIFYING SPHERE RADIUS              </a:t>
            </a:r>
            <a:r>
              <a:rPr lang="en-US" sz="1600" b="1" dirty="0" smtClean="0"/>
              <a:t>	6,368,647.1349 </a:t>
            </a:r>
            <a:r>
              <a:rPr lang="en-US" sz="1600" b="1" dirty="0"/>
              <a:t>METERS</a:t>
            </a:r>
            <a:endParaRPr lang="en-US" sz="1600" dirty="0"/>
          </a:p>
          <a:p>
            <a:pPr marL="0" indent="0">
              <a:buNone/>
            </a:pPr>
            <a:r>
              <a:rPr lang="en-US" sz="1600" b="1" dirty="0"/>
              <a:t> </a:t>
            </a:r>
            <a:r>
              <a:rPr lang="en-US" sz="1600" b="1" dirty="0" smtClean="0"/>
              <a:t>              </a:t>
            </a:r>
            <a:r>
              <a:rPr lang="en-US" sz="1600" b="1" dirty="0"/>
              <a:t>RECTIFYING LATITUDE CONSTANTS:</a:t>
            </a:r>
            <a:endParaRPr lang="en-US" sz="1600" dirty="0"/>
          </a:p>
          <a:p>
            <a:pPr marL="0" indent="0">
              <a:buNone/>
            </a:pPr>
            <a:r>
              <a:rPr lang="en-US" sz="1600" b="1" dirty="0" smtClean="0"/>
              <a:t>                    </a:t>
            </a:r>
            <a:r>
              <a:rPr lang="en-US" sz="1600" b="1" dirty="0"/>
              <a:t>U(0) =  -0.005048250776    V(0) =   0.005022893948</a:t>
            </a:r>
            <a:endParaRPr lang="en-US" sz="1600" dirty="0"/>
          </a:p>
          <a:p>
            <a:pPr marL="0" indent="0">
              <a:buNone/>
            </a:pPr>
            <a:r>
              <a:rPr lang="en-US" sz="1600" b="1" dirty="0" smtClean="0"/>
              <a:t>                    </a:t>
            </a:r>
            <a:r>
              <a:rPr lang="en-US" sz="1600" b="1" dirty="0"/>
              <a:t>U(2) =   0.000021259204    V(2) =   0.000029370625</a:t>
            </a:r>
            <a:endParaRPr lang="en-US" sz="1600" dirty="0"/>
          </a:p>
          <a:p>
            <a:pPr marL="0" indent="0">
              <a:buNone/>
            </a:pPr>
            <a:r>
              <a:rPr lang="en-US" sz="1600" b="1" dirty="0" smtClean="0"/>
              <a:t>                    </a:t>
            </a:r>
            <a:r>
              <a:rPr lang="en-US" sz="1600" b="1" dirty="0"/>
              <a:t>U(4) =  -0.000000111423    V(4) =   0.000000235059</a:t>
            </a:r>
            <a:endParaRPr lang="en-US" sz="1600" dirty="0"/>
          </a:p>
          <a:p>
            <a:pPr marL="0" indent="0">
              <a:buNone/>
            </a:pPr>
            <a:r>
              <a:rPr lang="en-US" sz="1600" b="1" dirty="0" smtClean="0"/>
              <a:t>                    </a:t>
            </a:r>
            <a:r>
              <a:rPr lang="en-US" sz="1600" b="1" dirty="0"/>
              <a:t>U(6) =   0.000000000626    V(6) =   0.000000002181</a:t>
            </a:r>
            <a:endParaRPr lang="en-US" sz="1600" dirty="0"/>
          </a:p>
          <a:p>
            <a:pPr marL="0" indent="0">
              <a:buNone/>
            </a:pPr>
            <a:r>
              <a:rPr lang="en-US" sz="1600" b="1" dirty="0" smtClean="0"/>
              <a:t>               </a:t>
            </a:r>
            <a:r>
              <a:rPr lang="en-US" sz="1600" b="1" dirty="0"/>
              <a:t>RECTIFYING LATITUDE OF FALSE ORIGIN     32  7 11.489747</a:t>
            </a:r>
            <a:endParaRPr lang="en-US" sz="1600" dirty="0"/>
          </a:p>
          <a:p>
            <a:pPr marL="0" indent="0">
              <a:buNone/>
            </a:pPr>
            <a:r>
              <a:rPr lang="en-US" sz="1600" b="1" dirty="0" smtClean="0"/>
              <a:t>               </a:t>
            </a:r>
            <a:r>
              <a:rPr lang="en-US" sz="1600" b="1" dirty="0"/>
              <a:t>GRID MERIDIAN ARC TO FALSE ORIGIN   3570210.5712 METERS</a:t>
            </a:r>
            <a:endParaRPr lang="en-US" sz="1600" dirty="0"/>
          </a:p>
          <a:p>
            <a:pPr marL="0" indent="0">
              <a:buNone/>
            </a:pPr>
            <a:r>
              <a:rPr lang="en-US" sz="1600" b="1" dirty="0"/>
              <a:t>  </a:t>
            </a:r>
            <a:endParaRPr lang="en-US" sz="1600" dirty="0"/>
          </a:p>
          <a:p>
            <a:pPr marL="0" indent="0">
              <a:buNone/>
            </a:pPr>
            <a:r>
              <a:rPr lang="en-US" sz="1600" b="1" dirty="0"/>
              <a:t>     TRANSFORMATIONS: </a:t>
            </a:r>
            <a:endParaRPr lang="en-US" sz="1600" dirty="0"/>
          </a:p>
          <a:p>
            <a:pPr marL="0" indent="0">
              <a:buNone/>
            </a:pPr>
            <a:r>
              <a:rPr lang="en-US" sz="1600" b="1" dirty="0" smtClean="0"/>
              <a:t>          </a:t>
            </a:r>
            <a:r>
              <a:rPr lang="en-US" sz="1600" b="1" dirty="0"/>
              <a:t>NAME OF STATION: Reilly                                  </a:t>
            </a:r>
            <a:r>
              <a:rPr lang="en-US" sz="1600" b="1" dirty="0" smtClean="0"/>
              <a:t>			FORWARD</a:t>
            </a:r>
            <a:endParaRPr lang="en-US" sz="1600" dirty="0"/>
          </a:p>
          <a:p>
            <a:pPr marL="0" indent="0">
              <a:buNone/>
            </a:pPr>
            <a:r>
              <a:rPr lang="en-US" sz="1600" b="1" dirty="0" smtClean="0"/>
              <a:t>                 LATITUDE</a:t>
            </a:r>
            <a:r>
              <a:rPr lang="en-US" sz="1600" b="1" dirty="0"/>
              <a:t>:    32 16 55.930010   </a:t>
            </a:r>
            <a:r>
              <a:rPr lang="en-US" sz="1600" b="1" dirty="0" smtClean="0"/>
              <a:t>	NORTHING           3,571.6578 </a:t>
            </a:r>
            <a:r>
              <a:rPr lang="en-US" sz="1600" b="1" dirty="0"/>
              <a:t>METERS </a:t>
            </a:r>
            <a:endParaRPr lang="en-US" sz="1600" dirty="0"/>
          </a:p>
          <a:p>
            <a:pPr marL="0" indent="0">
              <a:buNone/>
            </a:pPr>
            <a:r>
              <a:rPr lang="en-US" sz="1600" b="1" dirty="0" smtClean="0"/>
              <a:t>                 </a:t>
            </a:r>
            <a:r>
              <a:rPr lang="en-US" sz="1600" b="1" dirty="0"/>
              <a:t>LONGITUDE:  106 45 15.160350   </a:t>
            </a:r>
            <a:r>
              <a:rPr lang="en-US" sz="1600" b="1" dirty="0" smtClean="0"/>
              <a:t>	EASTING             49,603.2227 </a:t>
            </a:r>
            <a:r>
              <a:rPr lang="en-US" sz="1600" b="1" dirty="0"/>
              <a:t>METERS </a:t>
            </a:r>
            <a:endParaRPr lang="en-US" sz="1600" dirty="0"/>
          </a:p>
          <a:p>
            <a:pPr marL="0" indent="0">
              <a:buNone/>
            </a:pPr>
            <a:r>
              <a:rPr lang="en-US" sz="1600" b="1" dirty="0" smtClean="0"/>
              <a:t>                 </a:t>
            </a:r>
            <a:r>
              <a:rPr lang="en-US" sz="1600" b="1" dirty="0"/>
              <a:t>CONVERGENCE:      0  0 -8.10   </a:t>
            </a:r>
            <a:r>
              <a:rPr lang="en-US" sz="1600" b="1" dirty="0" smtClean="0"/>
              <a:t>	SCALE </a:t>
            </a:r>
            <a:r>
              <a:rPr lang="en-US" sz="1600" b="1" dirty="0"/>
              <a:t>FACTOR:   </a:t>
            </a:r>
            <a:r>
              <a:rPr lang="en-US" sz="1600" b="1" dirty="0" smtClean="0"/>
              <a:t>     0.999990001940</a:t>
            </a:r>
            <a:endParaRPr lang="en-US" sz="1600" dirty="0"/>
          </a:p>
          <a:p>
            <a:pPr marL="0" indent="0">
              <a:buNone/>
            </a:pPr>
            <a:r>
              <a:rPr lang="en-US" sz="1600" b="1" dirty="0" smtClean="0"/>
              <a:t>          </a:t>
            </a:r>
            <a:r>
              <a:rPr lang="en-US" sz="1600" b="1" dirty="0"/>
              <a:t>NAME OF STATION: CrucesAir                               </a:t>
            </a:r>
            <a:r>
              <a:rPr lang="en-US" sz="1600" b="1" dirty="0" smtClean="0"/>
              <a:t>			FORWARD</a:t>
            </a:r>
            <a:endParaRPr lang="en-US" sz="1600" dirty="0"/>
          </a:p>
          <a:p>
            <a:pPr marL="0" indent="0">
              <a:buNone/>
            </a:pPr>
            <a:r>
              <a:rPr lang="en-US" sz="1600" b="1" dirty="0" smtClean="0"/>
              <a:t>                 </a:t>
            </a:r>
            <a:r>
              <a:rPr lang="en-US" sz="1600" b="1" dirty="0"/>
              <a:t>LATITUDE:    32 16 54.632690   </a:t>
            </a:r>
            <a:r>
              <a:rPr lang="en-US" sz="1600" b="1" dirty="0" smtClean="0"/>
              <a:t>	NORTHING          3,544.8009 </a:t>
            </a:r>
            <a:r>
              <a:rPr lang="en-US" sz="1600" b="1" dirty="0"/>
              <a:t>METERS </a:t>
            </a:r>
            <a:endParaRPr lang="en-US" sz="1600" dirty="0"/>
          </a:p>
          <a:p>
            <a:pPr marL="0" indent="0">
              <a:buNone/>
            </a:pPr>
            <a:r>
              <a:rPr lang="en-US" sz="1600" b="1" dirty="0" smtClean="0"/>
              <a:t>                 </a:t>
            </a:r>
            <a:r>
              <a:rPr lang="en-US" sz="1600" b="1" dirty="0"/>
              <a:t>LONGITUDE:  106 55 22.247630   </a:t>
            </a:r>
            <a:r>
              <a:rPr lang="en-US" sz="1600" b="1" dirty="0" smtClean="0"/>
              <a:t>	EASTING            33,714.4327 </a:t>
            </a:r>
            <a:r>
              <a:rPr lang="en-US" sz="1600" b="1" dirty="0"/>
              <a:t>METERS </a:t>
            </a:r>
            <a:endParaRPr lang="en-US" sz="1600" dirty="0"/>
          </a:p>
          <a:p>
            <a:pPr marL="0" indent="0">
              <a:buNone/>
            </a:pPr>
            <a:r>
              <a:rPr lang="en-US" sz="1600" b="1" dirty="0" smtClean="0"/>
              <a:t>                </a:t>
            </a:r>
            <a:r>
              <a:rPr lang="en-US" sz="1600" b="1" dirty="0"/>
              <a:t>CONVERGENCE:      0 -5 32.33   </a:t>
            </a:r>
            <a:r>
              <a:rPr lang="en-US" sz="1600" b="1" dirty="0" smtClean="0"/>
              <a:t>	SCALE </a:t>
            </a:r>
            <a:r>
              <a:rPr lang="en-US" sz="1600" b="1" dirty="0"/>
              <a:t>FACTOR:   </a:t>
            </a:r>
            <a:r>
              <a:rPr lang="en-US" sz="1600" b="1" dirty="0" smtClean="0"/>
              <a:t>    0.999993268031</a:t>
            </a:r>
          </a:p>
        </p:txBody>
      </p:sp>
    </p:spTree>
    <p:extLst>
      <p:ext uri="{BB962C8B-B14F-4D97-AF65-F5344CB8AC3E}">
        <p14:creationId xmlns:p14="http://schemas.microsoft.com/office/powerpoint/2010/main" val="10810730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382000" cy="5257800"/>
          </a:xfrm>
        </p:spPr>
        <p:txBody>
          <a:bodyPr/>
          <a:lstStyle/>
          <a:p>
            <a:pPr marL="0" indent="0" fontAlgn="auto">
              <a:spcAft>
                <a:spcPts val="0"/>
              </a:spcAft>
              <a:buNone/>
              <a:defRPr/>
            </a:pPr>
            <a:r>
              <a:rPr lang="en-US" sz="2400" b="1" dirty="0" smtClean="0"/>
              <a:t>Example – two NGS published HARN points:</a:t>
            </a:r>
          </a:p>
          <a:p>
            <a:pPr marL="0" indent="0" fontAlgn="auto">
              <a:spcAft>
                <a:spcPts val="0"/>
              </a:spcAft>
              <a:buNone/>
              <a:defRPr/>
            </a:pPr>
            <a:r>
              <a:rPr lang="en-US" sz="2400" b="1" dirty="0" smtClean="0"/>
              <a:t>                        </a:t>
            </a:r>
            <a:r>
              <a:rPr lang="en-US" sz="2400" b="1" u="sng" dirty="0" smtClean="0"/>
              <a:t>Reilly</a:t>
            </a:r>
            <a:r>
              <a:rPr lang="en-US" sz="2400" b="1" dirty="0" smtClean="0"/>
              <a:t>			      </a:t>
            </a:r>
            <a:r>
              <a:rPr lang="en-US" sz="2400" b="1" u="sng" dirty="0" smtClean="0"/>
              <a:t>CrucesAir</a:t>
            </a:r>
          </a:p>
          <a:p>
            <a:pPr marL="0" indent="0" fontAlgn="auto">
              <a:spcAft>
                <a:spcPts val="0"/>
              </a:spcAft>
              <a:buNone/>
              <a:defRPr/>
            </a:pPr>
            <a:r>
              <a:rPr lang="en-US" sz="2400" b="1" dirty="0" smtClean="0"/>
              <a:t>      ø =    32° 16’ 55.”93001  N	          ø =    32° 16’ 54.”63269 N</a:t>
            </a:r>
          </a:p>
          <a:p>
            <a:pPr marL="0" indent="0" fontAlgn="auto">
              <a:spcAft>
                <a:spcPts val="0"/>
              </a:spcAft>
              <a:buNone/>
              <a:defRPr/>
            </a:pPr>
            <a:r>
              <a:rPr lang="en-US" sz="2400" b="1" dirty="0" smtClean="0"/>
              <a:t>      </a:t>
            </a:r>
            <a:r>
              <a:rPr lang="el-GR" sz="2400" b="1" dirty="0" smtClean="0"/>
              <a:t>λ</a:t>
            </a:r>
            <a:r>
              <a:rPr lang="en-US" sz="2400" b="1" dirty="0" smtClean="0"/>
              <a:t>  = 106° 45’ 15.”16035 W           </a:t>
            </a:r>
            <a:r>
              <a:rPr lang="el-GR" sz="2400" b="1" dirty="0" smtClean="0"/>
              <a:t>λ</a:t>
            </a:r>
            <a:r>
              <a:rPr lang="en-US" sz="2400" b="1" dirty="0" smtClean="0"/>
              <a:t> = 106° 55’ 22.”24763 W</a:t>
            </a:r>
          </a:p>
          <a:p>
            <a:pPr marL="0" indent="0" fontAlgn="auto">
              <a:spcAft>
                <a:spcPts val="0"/>
              </a:spcAft>
              <a:buNone/>
              <a:defRPr/>
            </a:pPr>
            <a:r>
              <a:rPr lang="en-US" sz="2400" b="1" dirty="0" smtClean="0"/>
              <a:t>State Plane Coordinates:</a:t>
            </a:r>
          </a:p>
          <a:p>
            <a:pPr marL="0" indent="0" fontAlgn="auto">
              <a:spcAft>
                <a:spcPts val="0"/>
              </a:spcAft>
              <a:buNone/>
              <a:defRPr/>
            </a:pPr>
            <a:r>
              <a:rPr lang="en-US" sz="2400" b="1" dirty="0"/>
              <a:t> </a:t>
            </a:r>
            <a:r>
              <a:rPr lang="en-US" sz="2400" b="1" dirty="0" smtClean="0"/>
              <a:t>     E =  452,506.490 m		E = 436,621.577 m</a:t>
            </a:r>
          </a:p>
          <a:p>
            <a:pPr marL="0" indent="0" fontAlgn="auto">
              <a:spcAft>
                <a:spcPts val="0"/>
              </a:spcAft>
              <a:buNone/>
              <a:defRPr/>
            </a:pPr>
            <a:r>
              <a:rPr lang="en-US" sz="2400" b="1" dirty="0"/>
              <a:t> </a:t>
            </a:r>
            <a:r>
              <a:rPr lang="en-US" sz="2400" b="1" dirty="0" smtClean="0"/>
              <a:t>     N = 142,268.771 m		N = 142,315.959 m</a:t>
            </a:r>
            <a:endParaRPr lang="en-US" sz="2400" b="1" dirty="0"/>
          </a:p>
          <a:p>
            <a:pPr marL="0" indent="0" fontAlgn="auto">
              <a:spcAft>
                <a:spcPts val="0"/>
              </a:spcAft>
              <a:buNone/>
              <a:defRPr/>
            </a:pPr>
            <a:r>
              <a:rPr lang="en-US" sz="2400" b="1" dirty="0" smtClean="0"/>
              <a:t>LDP Coordinates:</a:t>
            </a:r>
          </a:p>
          <a:p>
            <a:pPr marL="0" indent="0" fontAlgn="auto">
              <a:spcAft>
                <a:spcPts val="0"/>
              </a:spcAft>
              <a:buNone/>
              <a:defRPr/>
            </a:pPr>
            <a:r>
              <a:rPr lang="en-US" sz="2400" b="1" dirty="0"/>
              <a:t> </a:t>
            </a:r>
            <a:r>
              <a:rPr lang="en-US" sz="2400" b="1" dirty="0" smtClean="0"/>
              <a:t>     E(LDP) =  49,603.223 m     		E(LDP) = 33,714.433 m</a:t>
            </a:r>
          </a:p>
          <a:p>
            <a:pPr marL="0" indent="0" fontAlgn="auto">
              <a:spcAft>
                <a:spcPts val="0"/>
              </a:spcAft>
              <a:buNone/>
              <a:defRPr/>
            </a:pPr>
            <a:r>
              <a:rPr lang="en-US" sz="2400" b="1" dirty="0"/>
              <a:t> </a:t>
            </a:r>
            <a:r>
              <a:rPr lang="en-US" sz="2400" b="1" dirty="0" smtClean="0"/>
              <a:t>     N(LDP) =   3,571.658 m		N(LDP) =   3,544.801 m</a:t>
            </a:r>
          </a:p>
          <a:p>
            <a:pPr marL="0" indent="0" algn="ctr" fontAlgn="auto">
              <a:spcAft>
                <a:spcPts val="0"/>
              </a:spcAft>
              <a:buNone/>
              <a:defRPr/>
            </a:pPr>
            <a:r>
              <a:rPr lang="en-US" sz="2400" b="1" dirty="0" smtClean="0"/>
              <a:t>For comparison of inverse distances, see </a:t>
            </a:r>
          </a:p>
          <a:p>
            <a:pPr marL="0" indent="0" algn="ctr" fontAlgn="auto">
              <a:spcAft>
                <a:spcPts val="0"/>
              </a:spcAft>
              <a:buNone/>
              <a:defRPr/>
            </a:pPr>
            <a:r>
              <a:rPr lang="en-US" sz="2400" b="1" dirty="0" smtClean="0">
                <a:hlinkClick r:id="rId2"/>
              </a:rPr>
              <a:t>www.globalcogo.com/SPCvsLDP-LC.pdf</a:t>
            </a:r>
            <a:r>
              <a:rPr lang="en-US" sz="2400" b="1" dirty="0" smtClean="0"/>
              <a:t>       </a:t>
            </a:r>
          </a:p>
        </p:txBody>
      </p:sp>
    </p:spTree>
    <p:extLst>
      <p:ext uri="{BB962C8B-B14F-4D97-AF65-F5344CB8AC3E}">
        <p14:creationId xmlns:p14="http://schemas.microsoft.com/office/powerpoint/2010/main" val="15922401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066800"/>
            <a:ext cx="8229600" cy="5562600"/>
          </a:xfrm>
        </p:spPr>
        <p:txBody>
          <a:bodyPr/>
          <a:lstStyle/>
          <a:p>
            <a:pPr marL="0" indent="0">
              <a:buNone/>
            </a:pPr>
            <a:r>
              <a:rPr lang="en-US" sz="2400" b="1" dirty="0" smtClean="0"/>
              <a:t>Summary of Distances – from link on the previous slide:</a:t>
            </a:r>
          </a:p>
          <a:p>
            <a:pPr marL="0" indent="0">
              <a:buNone/>
            </a:pPr>
            <a:endParaRPr lang="en-US" sz="2400" b="1" dirty="0" smtClean="0"/>
          </a:p>
          <a:p>
            <a:r>
              <a:rPr lang="en-US" sz="2400" b="1" dirty="0" smtClean="0"/>
              <a:t>Distances from Reilly to CrucesAir</a:t>
            </a:r>
            <a:endParaRPr lang="en-US" sz="2400" b="1" dirty="0"/>
          </a:p>
          <a:p>
            <a:pPr marL="0" indent="0">
              <a:buNone/>
            </a:pPr>
            <a:r>
              <a:rPr lang="en-US" sz="2400" b="1" dirty="0" smtClean="0"/>
              <a:t>       - State plane grid distance		15,884.983 m</a:t>
            </a:r>
          </a:p>
          <a:p>
            <a:pPr marL="0" indent="0">
              <a:buNone/>
            </a:pPr>
            <a:r>
              <a:rPr lang="en-US" sz="2400" b="1" dirty="0"/>
              <a:t> </a:t>
            </a:r>
            <a:r>
              <a:rPr lang="en-US" sz="2400" b="1" dirty="0" smtClean="0"/>
              <a:t>      - Ground distance	 (mean elevation)	15,889.066 m</a:t>
            </a:r>
          </a:p>
          <a:p>
            <a:pPr marL="0" indent="0">
              <a:buNone/>
            </a:pPr>
            <a:r>
              <a:rPr lang="en-US" sz="2400" b="1" dirty="0"/>
              <a:t> </a:t>
            </a:r>
            <a:r>
              <a:rPr lang="en-US" sz="2400" b="1" dirty="0" smtClean="0"/>
              <a:t>      - LDP distance (raw)			15,888.813 m</a:t>
            </a:r>
          </a:p>
          <a:p>
            <a:pPr marL="0" indent="0">
              <a:buNone/>
            </a:pPr>
            <a:r>
              <a:rPr lang="en-US" sz="2400" b="1" dirty="0"/>
              <a:t> </a:t>
            </a:r>
            <a:r>
              <a:rPr lang="en-US" sz="2400" b="1" dirty="0" smtClean="0"/>
              <a:t>      - LDP distance corrected for CF		15,889.061 m</a:t>
            </a:r>
          </a:p>
          <a:p>
            <a:pPr marL="0" indent="0">
              <a:buNone/>
            </a:pPr>
            <a:endParaRPr lang="en-US" sz="2400" b="1" dirty="0"/>
          </a:p>
          <a:p>
            <a:r>
              <a:rPr lang="en-US" sz="2400" b="1" dirty="0" smtClean="0"/>
              <a:t>Observations:</a:t>
            </a:r>
          </a:p>
          <a:p>
            <a:pPr marL="0" indent="0">
              <a:buNone/>
            </a:pPr>
            <a:r>
              <a:rPr lang="en-US" sz="2400" b="1" dirty="0"/>
              <a:t> </a:t>
            </a:r>
            <a:r>
              <a:rPr lang="en-US" sz="2400" b="1" dirty="0" smtClean="0"/>
              <a:t>      - LDP distance agrees with ground distance 1:62,800</a:t>
            </a:r>
          </a:p>
          <a:p>
            <a:pPr marL="0" indent="0">
              <a:buNone/>
            </a:pPr>
            <a:r>
              <a:rPr lang="en-US" sz="2400" b="1" dirty="0"/>
              <a:t> </a:t>
            </a:r>
            <a:r>
              <a:rPr lang="en-US" sz="2400" b="1" dirty="0" smtClean="0"/>
              <a:t>      - “Correct” distance from LDP still possible.</a:t>
            </a:r>
          </a:p>
          <a:p>
            <a:pPr marL="0" indent="0">
              <a:buNone/>
            </a:pPr>
            <a:r>
              <a:rPr lang="en-US" sz="2400" b="1" dirty="0"/>
              <a:t> </a:t>
            </a:r>
            <a:r>
              <a:rPr lang="en-US" sz="2400" b="1" dirty="0" smtClean="0"/>
              <a:t>      - This procedure has nothing to do with vertical.</a:t>
            </a:r>
          </a:p>
        </p:txBody>
      </p:sp>
    </p:spTree>
    <p:extLst>
      <p:ext uri="{BB962C8B-B14F-4D97-AF65-F5344CB8AC3E}">
        <p14:creationId xmlns:p14="http://schemas.microsoft.com/office/powerpoint/2010/main" val="28739691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1600" b="1" dirty="0"/>
              <a:t>City of Las Cruces – April 24, 2015 </a:t>
            </a:r>
            <a:br>
              <a:rPr lang="en-US" sz="1600" b="1" dirty="0"/>
            </a:br>
            <a:r>
              <a:rPr lang="en-US" sz="1600" b="1" dirty="0"/>
              <a:t>Datums, Coordinate Systems, LDPs &amp; the GSDM - Burkholder</a:t>
            </a:r>
            <a:endParaRPr lang="en-US" sz="1600"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1295400"/>
            <a:ext cx="4681080" cy="4525963"/>
          </a:xfrm>
          <a:prstGeom prst="rect">
            <a:avLst/>
          </a:prstGeom>
          <a:noFill/>
          <a:ln>
            <a:noFill/>
          </a:ln>
        </p:spPr>
      </p:pic>
    </p:spTree>
    <p:extLst>
      <p:ext uri="{BB962C8B-B14F-4D97-AF65-F5344CB8AC3E}">
        <p14:creationId xmlns:p14="http://schemas.microsoft.com/office/powerpoint/2010/main" val="41447725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457200" y="1066800"/>
            <a:ext cx="8229600" cy="5562600"/>
          </a:xfrm>
        </p:spPr>
        <p:txBody>
          <a:bodyPr/>
          <a:lstStyle/>
          <a:p>
            <a:pPr marL="0" indent="0">
              <a:buNone/>
            </a:pPr>
            <a:r>
              <a:rPr lang="en-US" sz="2400" b="1" dirty="0" smtClean="0"/>
              <a:t>With regard  to the diagram on the previous slide:</a:t>
            </a:r>
          </a:p>
          <a:p>
            <a:pPr marL="0" indent="0">
              <a:buNone/>
            </a:pPr>
            <a:endParaRPr lang="en-US" sz="2400" b="1" dirty="0"/>
          </a:p>
          <a:p>
            <a:r>
              <a:rPr lang="en-US" sz="2400" b="1" dirty="0" smtClean="0"/>
              <a:t>Points 1 &amp; 2	State plane coordinate inverse.</a:t>
            </a:r>
          </a:p>
          <a:p>
            <a:r>
              <a:rPr lang="en-US" sz="2400" b="1" dirty="0" smtClean="0"/>
              <a:t>Points 3 &amp; 4	Ellipsoid distance (arc &amp; chord “same”).</a:t>
            </a:r>
            <a:r>
              <a:rPr lang="en-US" sz="2400" b="1" baseline="30000" dirty="0" smtClean="0"/>
              <a:t>*</a:t>
            </a:r>
            <a:endParaRPr lang="en-US" sz="2400" b="1" dirty="0" smtClean="0"/>
          </a:p>
          <a:p>
            <a:r>
              <a:rPr lang="en-US" sz="2400" b="1" dirty="0" smtClean="0"/>
              <a:t>Points 5 &amp; 6	Horizontal distance from LDP.</a:t>
            </a:r>
          </a:p>
          <a:p>
            <a:r>
              <a:rPr lang="en-US" sz="2400" b="1" dirty="0" smtClean="0"/>
              <a:t>Points 7 &amp; 8	Actual horizontal distance at Reilly.</a:t>
            </a:r>
            <a:r>
              <a:rPr lang="en-US" sz="2400" b="1" baseline="30000" dirty="0" smtClean="0"/>
              <a:t>**</a:t>
            </a:r>
            <a:endParaRPr lang="en-US" sz="2400" b="1" dirty="0" smtClean="0"/>
          </a:p>
          <a:p>
            <a:r>
              <a:rPr lang="en-US" sz="2400" b="1" dirty="0" smtClean="0"/>
              <a:t>Points 9 &amp; 10	Actual horizontal distance at CrucesAir.</a:t>
            </a:r>
            <a:r>
              <a:rPr lang="en-US" sz="2400" b="1" baseline="30000" dirty="0" smtClean="0"/>
              <a:t>**</a:t>
            </a:r>
            <a:endParaRPr lang="en-US" sz="2400" b="1" dirty="0" smtClean="0"/>
          </a:p>
          <a:p>
            <a:r>
              <a:rPr lang="en-US" sz="2400" b="1" dirty="0" smtClean="0"/>
              <a:t>Dotted line is “mean” horizontal distance.</a:t>
            </a:r>
          </a:p>
          <a:p>
            <a:pPr marL="0" indent="0">
              <a:buNone/>
            </a:pPr>
            <a:endParaRPr lang="en-US" sz="2400" b="1" dirty="0"/>
          </a:p>
          <a:p>
            <a:pPr marL="0" indent="0">
              <a:buNone/>
            </a:pPr>
            <a:r>
              <a:rPr lang="en-US" sz="2400" b="1" dirty="0" smtClean="0"/>
              <a:t>Real question is “what definition of horizontal is to be used?”</a:t>
            </a:r>
          </a:p>
          <a:p>
            <a:pPr marL="0" indent="0">
              <a:buNone/>
            </a:pPr>
            <a:r>
              <a:rPr lang="en-US" sz="2400" b="1" dirty="0" smtClean="0"/>
              <a:t>*       In this case, arc is longer than the chord by 0.004 m.</a:t>
            </a:r>
            <a:endParaRPr lang="en-US" sz="2400" b="1" dirty="0"/>
          </a:p>
          <a:p>
            <a:pPr marL="0" indent="0">
              <a:buNone/>
            </a:pPr>
            <a:r>
              <a:rPr lang="en-US" sz="2400" b="1" dirty="0" smtClean="0"/>
              <a:t> **   HD(3) has same ellipsoid height at both ends (see slide 12).</a:t>
            </a:r>
          </a:p>
          <a:p>
            <a:pPr marL="0" indent="0">
              <a:buNone/>
            </a:pPr>
            <a:endParaRPr lang="en-US" sz="2400" b="1" dirty="0" smtClean="0"/>
          </a:p>
        </p:txBody>
      </p:sp>
    </p:spTree>
    <p:extLst>
      <p:ext uri="{BB962C8B-B14F-4D97-AF65-F5344CB8AC3E}">
        <p14:creationId xmlns:p14="http://schemas.microsoft.com/office/powerpoint/2010/main" val="37487164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mc:AlternateContent xmlns:mc="http://schemas.openxmlformats.org/markup-compatibility/2006" xmlns:a14="http://schemas.microsoft.com/office/drawing/2010/main">
        <mc:Choice Requires="a14">
          <p:sp>
            <p:nvSpPr>
              <p:cNvPr id="4099" name="Rectangle 3"/>
              <p:cNvSpPr>
                <a:spLocks noGrp="1" noChangeArrowheads="1"/>
              </p:cNvSpPr>
              <p:nvPr>
                <p:ph type="body" idx="1"/>
              </p:nvPr>
            </p:nvSpPr>
            <p:spPr>
              <a:xfrm>
                <a:off x="304800" y="1295400"/>
                <a:ext cx="8610600" cy="5257800"/>
              </a:xfrm>
            </p:spPr>
            <p:txBody>
              <a:bodyPr/>
              <a:lstStyle/>
              <a:p>
                <a:pPr marL="0" indent="0" fontAlgn="auto">
                  <a:spcAft>
                    <a:spcPts val="0"/>
                  </a:spcAft>
                  <a:buNone/>
                  <a:defRPr/>
                </a:pPr>
                <a:r>
                  <a:rPr lang="en-US" sz="2400" b="1" dirty="0" smtClean="0"/>
                  <a:t>Notes:</a:t>
                </a:r>
              </a:p>
              <a:p>
                <a:pPr marL="0" indent="0" fontAlgn="auto">
                  <a:spcAft>
                    <a:spcPts val="0"/>
                  </a:spcAft>
                  <a:buNone/>
                  <a:defRPr/>
                </a:pPr>
                <a:endParaRPr lang="en-US" sz="2400" b="1" dirty="0"/>
              </a:p>
              <a:p>
                <a:pPr fontAlgn="auto">
                  <a:spcAft>
                    <a:spcPts val="0"/>
                  </a:spcAft>
                  <a:defRPr/>
                </a:pPr>
                <a:r>
                  <a:rPr lang="en-US" sz="2400" b="1" dirty="0" smtClean="0"/>
                  <a:t>GSDM is used to compute X/Y/Z values at points 3/4,7/8, 9/10. </a:t>
                </a:r>
              </a:p>
              <a:p>
                <a:pPr marL="0" indent="0" fontAlgn="auto">
                  <a:spcAft>
                    <a:spcPts val="0"/>
                  </a:spcAft>
                  <a:buNone/>
                  <a:defRPr/>
                </a:pPr>
                <a:r>
                  <a:rPr lang="en-US" sz="2400" b="1" dirty="0" smtClean="0"/>
                  <a:t>       - Input latitude/longitude/ellipsoid height – from NGS </a:t>
                </a:r>
              </a:p>
              <a:p>
                <a:pPr marL="0" indent="0" fontAlgn="auto">
                  <a:spcAft>
                    <a:spcPts val="0"/>
                  </a:spcAft>
                  <a:buNone/>
                  <a:defRPr/>
                </a:pPr>
                <a:r>
                  <a:rPr lang="en-US" sz="2400" b="1" dirty="0"/>
                  <a:t> </a:t>
                </a:r>
                <a:r>
                  <a:rPr lang="en-US" sz="2400" b="1" dirty="0" smtClean="0"/>
                  <a:t>      - For points on ellipsoid, height is 0.00 m.</a:t>
                </a:r>
              </a:p>
              <a:p>
                <a:pPr marL="0" indent="0" fontAlgn="auto">
                  <a:spcAft>
                    <a:spcPts val="0"/>
                  </a:spcAft>
                  <a:buNone/>
                  <a:defRPr/>
                </a:pPr>
                <a:r>
                  <a:rPr lang="en-US" sz="2400" b="1" dirty="0"/>
                  <a:t> </a:t>
                </a:r>
                <a:r>
                  <a:rPr lang="en-US" sz="2400" b="1" dirty="0" smtClean="0"/>
                  <a:t>      - Input ellipsoid height at Reilly for Point 7 at CrucesAir.</a:t>
                </a:r>
              </a:p>
              <a:p>
                <a:pPr marL="0" indent="0" fontAlgn="auto">
                  <a:spcAft>
                    <a:spcPts val="0"/>
                  </a:spcAft>
                  <a:buNone/>
                  <a:defRPr/>
                </a:pPr>
                <a:r>
                  <a:rPr lang="en-US" sz="2400" b="1" dirty="0"/>
                  <a:t> </a:t>
                </a:r>
                <a:r>
                  <a:rPr lang="en-US" sz="2400" b="1" dirty="0" smtClean="0"/>
                  <a:t>      - Input ellipsoid height at CrucesAir for Point 8 at Reilly.</a:t>
                </a:r>
              </a:p>
              <a:p>
                <a:pPr marL="0" indent="0" fontAlgn="auto">
                  <a:spcAft>
                    <a:spcPts val="0"/>
                  </a:spcAft>
                  <a:buNone/>
                  <a:defRPr/>
                </a:pPr>
                <a:endParaRPr lang="en-US" sz="2400" b="1" dirty="0" smtClean="0"/>
              </a:p>
              <a:p>
                <a:pPr fontAlgn="auto">
                  <a:spcAft>
                    <a:spcPts val="0"/>
                  </a:spcAft>
                  <a:defRPr/>
                </a:pPr>
                <a:r>
                  <a:rPr lang="en-US" sz="2400" b="1" dirty="0" smtClean="0"/>
                  <a:t>3-D distance inverse uses 3-D Pythagorean Theorem.</a:t>
                </a:r>
                <a:endParaRPr lang="en-US" sz="2400" b="1" dirty="0"/>
              </a:p>
              <a:p>
                <a:pPr marL="0" indent="0" fontAlgn="auto">
                  <a:spcAft>
                    <a:spcPts val="0"/>
                  </a:spcAft>
                  <a:buNone/>
                  <a:defRPr/>
                </a:pPr>
                <a:r>
                  <a:rPr lang="en-US" sz="2400" b="1" dirty="0"/>
                  <a:t> </a:t>
                </a:r>
                <a:r>
                  <a:rPr lang="en-US" sz="2400" b="1" dirty="0" smtClean="0"/>
                  <a:t>        </a:t>
                </a:r>
                <a14:m>
                  <m:oMath xmlns:m="http://schemas.openxmlformats.org/officeDocument/2006/math">
                    <m:sSub>
                      <m:sSubPr>
                        <m:ctrlPr>
                          <a:rPr lang="en-US" sz="2400" b="1" i="1" dirty="0" smtClean="0">
                            <a:latin typeface="Cambria Math"/>
                          </a:rPr>
                        </m:ctrlPr>
                      </m:sSubPr>
                      <m:e>
                        <m:r>
                          <a:rPr lang="en-US" sz="2400" b="1" i="1" dirty="0" smtClean="0">
                            <a:latin typeface="Cambria Math"/>
                          </a:rPr>
                          <m:t>𝑫𝒊𝒔𝒕</m:t>
                        </m:r>
                      </m:e>
                      <m:sub>
                        <m:r>
                          <a:rPr lang="en-US" sz="2400" b="1" i="1" dirty="0" smtClean="0">
                            <a:latin typeface="Cambria Math"/>
                          </a:rPr>
                          <m:t>𝟏</m:t>
                        </m:r>
                        <m:r>
                          <a:rPr lang="en-US" sz="2400" b="1" i="1" dirty="0" smtClean="0">
                            <a:latin typeface="Cambria Math"/>
                          </a:rPr>
                          <m:t> </m:t>
                        </m:r>
                        <m:r>
                          <a:rPr lang="en-US" sz="2400" b="1" i="1" dirty="0" smtClean="0">
                            <a:latin typeface="Cambria Math"/>
                          </a:rPr>
                          <m:t>𝒕𝒐</m:t>
                        </m:r>
                        <m:r>
                          <a:rPr lang="en-US" sz="2400" b="1" i="1" dirty="0" smtClean="0">
                            <a:latin typeface="Cambria Math"/>
                          </a:rPr>
                          <m:t> </m:t>
                        </m:r>
                        <m:r>
                          <a:rPr lang="en-US" sz="2400" b="1" i="1" dirty="0" smtClean="0">
                            <a:latin typeface="Cambria Math"/>
                          </a:rPr>
                          <m:t>𝟐</m:t>
                        </m:r>
                      </m:sub>
                    </m:sSub>
                    <m:r>
                      <a:rPr lang="en-US" sz="2400" b="1" i="1" smtClean="0">
                        <a:latin typeface="Cambria Math"/>
                      </a:rPr>
                      <m:t>= </m:t>
                    </m:r>
                    <m:rad>
                      <m:radPr>
                        <m:degHide m:val="on"/>
                        <m:ctrlPr>
                          <a:rPr lang="en-US" sz="2400" b="1" i="1" smtClean="0">
                            <a:latin typeface="Cambria Math"/>
                          </a:rPr>
                        </m:ctrlPr>
                      </m:radPr>
                      <m:deg/>
                      <m:e>
                        <m:sSup>
                          <m:sSupPr>
                            <m:ctrlPr>
                              <a:rPr lang="en-US" sz="2400" b="1" i="1" smtClean="0">
                                <a:latin typeface="Cambria Math"/>
                              </a:rPr>
                            </m:ctrlPr>
                          </m:sSupPr>
                          <m:e>
                            <m:r>
                              <a:rPr lang="en-US" sz="2400" b="1" i="1" smtClean="0">
                                <a:latin typeface="Cambria Math"/>
                              </a:rPr>
                              <m:t>(</m:t>
                            </m:r>
                            <m:sSub>
                              <m:sSubPr>
                                <m:ctrlPr>
                                  <a:rPr lang="en-US" sz="2400" b="1" i="1" smtClean="0">
                                    <a:latin typeface="Cambria Math"/>
                                  </a:rPr>
                                </m:ctrlPr>
                              </m:sSubPr>
                              <m:e>
                                <m:r>
                                  <a:rPr lang="en-US" sz="2400" b="1" i="1" smtClean="0">
                                    <a:latin typeface="Cambria Math"/>
                                  </a:rPr>
                                  <m:t>𝑿</m:t>
                                </m:r>
                              </m:e>
                              <m:sub>
                                <m:r>
                                  <a:rPr lang="en-US" sz="2400" b="1" i="1" smtClean="0">
                                    <a:latin typeface="Cambria Math"/>
                                  </a:rPr>
                                  <m:t>𝟐</m:t>
                                </m:r>
                              </m:sub>
                            </m:sSub>
                            <m:r>
                              <a:rPr lang="en-US" sz="2400" b="1" i="1" smtClean="0">
                                <a:latin typeface="Cambria Math"/>
                              </a:rPr>
                              <m:t> − </m:t>
                            </m:r>
                            <m:sSub>
                              <m:sSubPr>
                                <m:ctrlPr>
                                  <a:rPr lang="en-US" sz="2400" b="1" i="1" smtClean="0">
                                    <a:latin typeface="Cambria Math"/>
                                  </a:rPr>
                                </m:ctrlPr>
                              </m:sSubPr>
                              <m:e>
                                <m:r>
                                  <a:rPr lang="en-US" sz="2400" b="1" i="1" smtClean="0">
                                    <a:latin typeface="Cambria Math"/>
                                  </a:rPr>
                                  <m:t>𝑿</m:t>
                                </m:r>
                              </m:e>
                              <m:sub>
                                <m:r>
                                  <a:rPr lang="en-US" sz="2400" b="1" i="1" smtClean="0">
                                    <a:latin typeface="Cambria Math"/>
                                  </a:rPr>
                                  <m:t>𝟏</m:t>
                                </m:r>
                              </m:sub>
                            </m:sSub>
                            <m:r>
                              <a:rPr lang="en-US" sz="2400" b="1" i="1" smtClean="0">
                                <a:latin typeface="Cambria Math"/>
                              </a:rPr>
                              <m:t>)</m:t>
                            </m:r>
                          </m:e>
                          <m:sup>
                            <m:r>
                              <a:rPr lang="en-US" sz="2400" b="1" i="1" smtClean="0">
                                <a:latin typeface="Cambria Math"/>
                              </a:rPr>
                              <m:t>𝟐</m:t>
                            </m:r>
                          </m:sup>
                        </m:sSup>
                        <m:r>
                          <a:rPr lang="en-US" sz="2400" b="1" i="1" smtClean="0">
                            <a:latin typeface="Cambria Math"/>
                          </a:rPr>
                          <m:t>+ </m:t>
                        </m:r>
                        <m:sSup>
                          <m:sSupPr>
                            <m:ctrlPr>
                              <a:rPr lang="en-US" sz="2400" b="1" i="1" smtClean="0">
                                <a:latin typeface="Cambria Math"/>
                              </a:rPr>
                            </m:ctrlPr>
                          </m:sSupPr>
                          <m:e>
                            <m:r>
                              <a:rPr lang="en-US" sz="2400" b="1" i="1" smtClean="0">
                                <a:latin typeface="Cambria Math"/>
                              </a:rPr>
                              <m:t>(</m:t>
                            </m:r>
                            <m:sSub>
                              <m:sSubPr>
                                <m:ctrlPr>
                                  <a:rPr lang="en-US" sz="2400" b="1" i="1" smtClean="0">
                                    <a:latin typeface="Cambria Math"/>
                                  </a:rPr>
                                </m:ctrlPr>
                              </m:sSubPr>
                              <m:e>
                                <m:r>
                                  <a:rPr lang="en-US" sz="2400" b="1" i="1" smtClean="0">
                                    <a:latin typeface="Cambria Math"/>
                                  </a:rPr>
                                  <m:t>𝒀</m:t>
                                </m:r>
                              </m:e>
                              <m:sub>
                                <m:r>
                                  <a:rPr lang="en-US" sz="2400" b="1" i="1" smtClean="0">
                                    <a:latin typeface="Cambria Math"/>
                                  </a:rPr>
                                  <m:t>𝟐</m:t>
                                </m:r>
                              </m:sub>
                            </m:sSub>
                            <m:r>
                              <a:rPr lang="en-US" sz="2400" b="1" i="1" smtClean="0">
                                <a:latin typeface="Cambria Math"/>
                              </a:rPr>
                              <m:t>−</m:t>
                            </m:r>
                            <m:sSub>
                              <m:sSubPr>
                                <m:ctrlPr>
                                  <a:rPr lang="en-US" sz="2400" b="1" i="1" smtClean="0">
                                    <a:latin typeface="Cambria Math"/>
                                  </a:rPr>
                                </m:ctrlPr>
                              </m:sSubPr>
                              <m:e>
                                <m:r>
                                  <a:rPr lang="en-US" sz="2400" b="1" i="1" smtClean="0">
                                    <a:latin typeface="Cambria Math"/>
                                  </a:rPr>
                                  <m:t>𝒀</m:t>
                                </m:r>
                              </m:e>
                              <m:sub>
                                <m:r>
                                  <a:rPr lang="en-US" sz="2400" b="1" i="1" smtClean="0">
                                    <a:latin typeface="Cambria Math"/>
                                  </a:rPr>
                                  <m:t>𝟏</m:t>
                                </m:r>
                              </m:sub>
                            </m:sSub>
                            <m:r>
                              <a:rPr lang="en-US" sz="2400" b="1" i="1" smtClean="0">
                                <a:latin typeface="Cambria Math"/>
                              </a:rPr>
                              <m:t>)</m:t>
                            </m:r>
                          </m:e>
                          <m:sup>
                            <m:r>
                              <a:rPr lang="en-US" sz="2400" b="1" i="1" smtClean="0">
                                <a:latin typeface="Cambria Math"/>
                              </a:rPr>
                              <m:t>𝟐</m:t>
                            </m:r>
                          </m:sup>
                        </m:sSup>
                        <m:r>
                          <a:rPr lang="en-US" sz="2400" b="1" i="1" smtClean="0">
                            <a:latin typeface="Cambria Math"/>
                          </a:rPr>
                          <m:t>+ </m:t>
                        </m:r>
                        <m:sSup>
                          <m:sSupPr>
                            <m:ctrlPr>
                              <a:rPr lang="en-US" sz="2400" b="1" i="1" smtClean="0">
                                <a:latin typeface="Cambria Math"/>
                              </a:rPr>
                            </m:ctrlPr>
                          </m:sSupPr>
                          <m:e>
                            <m:r>
                              <a:rPr lang="en-US" sz="2400" b="1" i="1" smtClean="0">
                                <a:latin typeface="Cambria Math"/>
                              </a:rPr>
                              <m:t>(</m:t>
                            </m:r>
                            <m:sSub>
                              <m:sSubPr>
                                <m:ctrlPr>
                                  <a:rPr lang="en-US" sz="2400" b="1" i="1" smtClean="0">
                                    <a:latin typeface="Cambria Math"/>
                                  </a:rPr>
                                </m:ctrlPr>
                              </m:sSubPr>
                              <m:e>
                                <m:r>
                                  <a:rPr lang="en-US" sz="2400" b="1" i="1" smtClean="0">
                                    <a:latin typeface="Cambria Math"/>
                                  </a:rPr>
                                  <m:t>𝒁</m:t>
                                </m:r>
                              </m:e>
                              <m:sub>
                                <m:r>
                                  <a:rPr lang="en-US" sz="2400" b="1" i="1" smtClean="0">
                                    <a:latin typeface="Cambria Math"/>
                                  </a:rPr>
                                  <m:t>𝟐</m:t>
                                </m:r>
                              </m:sub>
                            </m:sSub>
                            <m:r>
                              <a:rPr lang="en-US" sz="2400" b="1" i="1" smtClean="0">
                                <a:latin typeface="Cambria Math"/>
                              </a:rPr>
                              <m:t>−</m:t>
                            </m:r>
                            <m:sSub>
                              <m:sSubPr>
                                <m:ctrlPr>
                                  <a:rPr lang="en-US" sz="2400" b="1" i="1" smtClean="0">
                                    <a:latin typeface="Cambria Math"/>
                                  </a:rPr>
                                </m:ctrlPr>
                              </m:sSubPr>
                              <m:e>
                                <m:r>
                                  <a:rPr lang="en-US" sz="2400" b="1" i="1" smtClean="0">
                                    <a:latin typeface="Cambria Math"/>
                                  </a:rPr>
                                  <m:t>𝒁</m:t>
                                </m:r>
                              </m:e>
                              <m:sub>
                                <m:r>
                                  <a:rPr lang="en-US" sz="2400" b="1" i="1" smtClean="0">
                                    <a:latin typeface="Cambria Math"/>
                                  </a:rPr>
                                  <m:t>𝟏</m:t>
                                </m:r>
                              </m:sub>
                            </m:sSub>
                            <m:r>
                              <a:rPr lang="en-US" sz="2400" b="1" i="1" smtClean="0">
                                <a:latin typeface="Cambria Math"/>
                              </a:rPr>
                              <m:t>)</m:t>
                            </m:r>
                          </m:e>
                          <m:sup>
                            <m:r>
                              <a:rPr lang="en-US" sz="2400" b="1" i="1" smtClean="0">
                                <a:latin typeface="Cambria Math"/>
                              </a:rPr>
                              <m:t>𝟐</m:t>
                            </m:r>
                          </m:sup>
                        </m:sSup>
                      </m:e>
                    </m:rad>
                  </m:oMath>
                </a14:m>
                <a:endParaRPr lang="en-US" sz="2400" b="1" dirty="0"/>
              </a:p>
              <a:p>
                <a:pPr marL="0" indent="0" algn="ctr" fontAlgn="auto">
                  <a:spcAft>
                    <a:spcPts val="0"/>
                  </a:spcAft>
                  <a:buNone/>
                  <a:defRPr/>
                </a:pPr>
                <a:endParaRPr lang="en-US" sz="3600" b="1" dirty="0" smtClean="0"/>
              </a:p>
              <a:p>
                <a:pPr marL="0" indent="0" fontAlgn="auto">
                  <a:spcAft>
                    <a:spcPts val="0"/>
                  </a:spcAft>
                  <a:buNone/>
                  <a:defRPr/>
                </a:pPr>
                <a:endParaRPr lang="en-US" sz="2400" b="1" dirty="0"/>
              </a:p>
              <a:p>
                <a:pPr marL="0" indent="0" fontAlgn="auto">
                  <a:spcAft>
                    <a:spcPts val="0"/>
                  </a:spcAft>
                  <a:buNone/>
                  <a:defRPr/>
                </a:pPr>
                <a:endParaRPr lang="en-US" sz="2400" b="1" dirty="0" smtClean="0"/>
              </a:p>
              <a:p>
                <a:pPr marL="0" indent="0" algn="ctr" fontAlgn="auto">
                  <a:spcAft>
                    <a:spcPts val="0"/>
                  </a:spcAft>
                  <a:buNone/>
                  <a:defRPr/>
                </a:pPr>
                <a:r>
                  <a:rPr lang="en-US" b="1" dirty="0" smtClean="0"/>
                  <a:t> </a:t>
                </a:r>
              </a:p>
            </p:txBody>
          </p:sp>
        </mc:Choice>
        <mc:Fallback xmlns="">
          <p:sp>
            <p:nvSpPr>
              <p:cNvPr id="4099" name="Rectangle 3"/>
              <p:cNvSpPr>
                <a:spLocks noGrp="1" noRot="1" noChangeAspect="1" noMove="1" noResize="1" noEditPoints="1" noAdjustHandles="1" noChangeArrowheads="1" noChangeShapeType="1" noTextEdit="1"/>
              </p:cNvSpPr>
              <p:nvPr>
                <p:ph type="body" idx="1"/>
              </p:nvPr>
            </p:nvSpPr>
            <p:spPr>
              <a:xfrm>
                <a:off x="304800" y="1295400"/>
                <a:ext cx="8610600" cy="5257800"/>
              </a:xfrm>
              <a:blipFill rotWithShape="1">
                <a:blip r:embed="rId2"/>
                <a:stretch>
                  <a:fillRect l="-1062" t="-928" r="-212"/>
                </a:stretch>
              </a:blipFill>
            </p:spPr>
            <p:txBody>
              <a:bodyPr/>
              <a:lstStyle/>
              <a:p>
                <a:r>
                  <a:rPr lang="en-US">
                    <a:noFill/>
                  </a:rPr>
                  <a:t> </a:t>
                </a:r>
              </a:p>
            </p:txBody>
          </p:sp>
        </mc:Fallback>
      </mc:AlternateContent>
    </p:spTree>
    <p:extLst>
      <p:ext uri="{BB962C8B-B14F-4D97-AF65-F5344CB8AC3E}">
        <p14:creationId xmlns:p14="http://schemas.microsoft.com/office/powerpoint/2010/main" val="9873085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mc:AlternateContent xmlns:mc="http://schemas.openxmlformats.org/markup-compatibility/2006" xmlns:a14="http://schemas.microsoft.com/office/drawing/2010/main">
        <mc:Choice Requires="a14">
          <p:sp>
            <p:nvSpPr>
              <p:cNvPr id="4099" name="Rectangle 3"/>
              <p:cNvSpPr>
                <a:spLocks noGrp="1" noChangeArrowheads="1"/>
              </p:cNvSpPr>
              <p:nvPr>
                <p:ph type="body" idx="1"/>
              </p:nvPr>
            </p:nvSpPr>
            <p:spPr>
              <a:xfrm>
                <a:off x="304800" y="1295400"/>
                <a:ext cx="8610600" cy="5257800"/>
              </a:xfrm>
            </p:spPr>
            <p:txBody>
              <a:bodyPr/>
              <a:lstStyle/>
              <a:p>
                <a:pPr marL="0" indent="0" fontAlgn="auto">
                  <a:spcAft>
                    <a:spcPts val="0"/>
                  </a:spcAft>
                  <a:buNone/>
                  <a:defRPr/>
                </a:pPr>
                <a:r>
                  <a:rPr lang="en-US" sz="2400" b="1" dirty="0" smtClean="0"/>
                  <a:t>                         Equations for computing X/Y/Z:</a:t>
                </a:r>
              </a:p>
              <a:p>
                <a:pPr fontAlgn="auto">
                  <a:spcAft>
                    <a:spcPts val="0"/>
                  </a:spcAft>
                  <a:defRPr/>
                </a:pPr>
                <a:r>
                  <a:rPr lang="en-US" sz="2400" b="1" dirty="0" smtClean="0"/>
                  <a:t>Need ellipsoid parameters:</a:t>
                </a:r>
              </a:p>
              <a:p>
                <a:pPr marL="0" indent="0" fontAlgn="auto">
                  <a:spcAft>
                    <a:spcPts val="0"/>
                  </a:spcAft>
                  <a:buNone/>
                  <a:defRPr/>
                </a:pPr>
                <a:r>
                  <a:rPr lang="en-US" sz="2400" b="1" dirty="0" smtClean="0"/>
                  <a:t>      - GRS80 ellipsoid, a = 6,378,137.00 e</a:t>
                </a:r>
                <a:r>
                  <a:rPr lang="en-US" sz="2400" b="1" baseline="30000" dirty="0" smtClean="0"/>
                  <a:t>2</a:t>
                </a:r>
                <a:r>
                  <a:rPr lang="en-US" sz="2400" b="1" dirty="0" smtClean="0"/>
                  <a:t> = 0.006694380023</a:t>
                </a:r>
              </a:p>
              <a:p>
                <a:pPr fontAlgn="auto">
                  <a:spcAft>
                    <a:spcPts val="0"/>
                  </a:spcAft>
                  <a:defRPr/>
                </a:pPr>
                <a:r>
                  <a:rPr lang="en-US" sz="2400" b="1" dirty="0" smtClean="0"/>
                  <a:t>Need latitude, longitude, and ellipsoid height,  (ø, </a:t>
                </a:r>
                <a:r>
                  <a:rPr lang="el-GR" sz="2400" b="1" dirty="0" smtClean="0"/>
                  <a:t>λ</a:t>
                </a:r>
                <a:r>
                  <a:rPr lang="en-US" sz="2400" b="1" dirty="0" smtClean="0"/>
                  <a:t>, h)</a:t>
                </a:r>
              </a:p>
              <a:p>
                <a:pPr fontAlgn="auto">
                  <a:spcAft>
                    <a:spcPts val="0"/>
                  </a:spcAft>
                  <a:defRPr/>
                </a:pPr>
                <a:r>
                  <a:rPr lang="en-US" sz="2400" b="1" dirty="0" smtClean="0"/>
                  <a:t>First, compute length of ellipsoid normal (N).</a:t>
                </a:r>
                <a:endParaRPr lang="en-US" sz="2400" b="1" dirty="0"/>
              </a:p>
              <a:p>
                <a:pPr marL="0" indent="0" fontAlgn="auto">
                  <a:spcAft>
                    <a:spcPts val="0"/>
                  </a:spcAft>
                  <a:buNone/>
                  <a:defRPr/>
                </a:pPr>
                <a:r>
                  <a:rPr lang="en-US" sz="2400" b="1" dirty="0"/>
                  <a:t>	</a:t>
                </a:r>
                <a14:m>
                  <m:oMath xmlns:m="http://schemas.openxmlformats.org/officeDocument/2006/math">
                    <m:r>
                      <a:rPr lang="en-US" sz="2400" b="1" i="1" smtClean="0">
                        <a:latin typeface="Cambria Math"/>
                      </a:rPr>
                      <m:t>𝑵</m:t>
                    </m:r>
                    <m:r>
                      <a:rPr lang="en-US" sz="2400" b="1" i="1" smtClean="0">
                        <a:latin typeface="Cambria Math"/>
                      </a:rPr>
                      <m:t>= </m:t>
                    </m:r>
                    <m:f>
                      <m:fPr>
                        <m:ctrlPr>
                          <a:rPr lang="en-US" sz="2400" b="1" i="1" smtClean="0">
                            <a:latin typeface="Cambria Math"/>
                          </a:rPr>
                        </m:ctrlPr>
                      </m:fPr>
                      <m:num>
                        <m:r>
                          <a:rPr lang="en-US" sz="2400" b="1" i="1" smtClean="0">
                            <a:latin typeface="Cambria Math"/>
                          </a:rPr>
                          <m:t>𝒂</m:t>
                        </m:r>
                      </m:num>
                      <m:den>
                        <m:rad>
                          <m:radPr>
                            <m:degHide m:val="on"/>
                            <m:ctrlPr>
                              <a:rPr lang="en-US" sz="2400" b="1" i="1" smtClean="0">
                                <a:latin typeface="Cambria Math"/>
                              </a:rPr>
                            </m:ctrlPr>
                          </m:radPr>
                          <m:deg/>
                          <m:e>
                            <m:r>
                              <a:rPr lang="en-US" sz="2400" b="1" i="1" smtClean="0">
                                <a:latin typeface="Cambria Math"/>
                              </a:rPr>
                              <m:t>𝟏</m:t>
                            </m:r>
                            <m:r>
                              <a:rPr lang="en-US" sz="2400" b="1" i="1" smtClean="0">
                                <a:latin typeface="Cambria Math"/>
                              </a:rPr>
                              <m:t>−</m:t>
                            </m:r>
                            <m:sSup>
                              <m:sSupPr>
                                <m:ctrlPr>
                                  <a:rPr lang="en-US" sz="2400" b="1" i="1" smtClean="0">
                                    <a:latin typeface="Cambria Math"/>
                                  </a:rPr>
                                </m:ctrlPr>
                              </m:sSupPr>
                              <m:e>
                                <m:r>
                                  <a:rPr lang="en-US" sz="2400" b="1" i="1" smtClean="0">
                                    <a:latin typeface="Cambria Math"/>
                                  </a:rPr>
                                  <m:t>𝒆</m:t>
                                </m:r>
                              </m:e>
                              <m:sup>
                                <m:r>
                                  <a:rPr lang="en-US" sz="2400" b="1" i="1" smtClean="0">
                                    <a:latin typeface="Cambria Math"/>
                                  </a:rPr>
                                  <m:t>𝟐</m:t>
                                </m:r>
                              </m:sup>
                            </m:sSup>
                            <m:sSup>
                              <m:sSupPr>
                                <m:ctrlPr>
                                  <a:rPr lang="en-US" sz="2400" b="1" i="1" smtClean="0">
                                    <a:latin typeface="Cambria Math"/>
                                  </a:rPr>
                                </m:ctrlPr>
                              </m:sSupPr>
                              <m:e>
                                <m:r>
                                  <a:rPr lang="en-US" sz="2400" b="1" i="1" smtClean="0">
                                    <a:latin typeface="Cambria Math"/>
                                  </a:rPr>
                                  <m:t>𝒔𝒊𝒏</m:t>
                                </m:r>
                              </m:e>
                              <m:sup>
                                <m:r>
                                  <a:rPr lang="en-US" sz="2400" b="1" i="1" smtClean="0">
                                    <a:latin typeface="Cambria Math"/>
                                  </a:rPr>
                                  <m:t>𝟐</m:t>
                                </m:r>
                              </m:sup>
                            </m:sSup>
                            <m:r>
                              <a:rPr lang="en-US" sz="2400" b="1" i="1" smtClean="0">
                                <a:latin typeface="Cambria Math"/>
                              </a:rPr>
                              <m:t>ø</m:t>
                            </m:r>
                          </m:e>
                        </m:rad>
                      </m:den>
                    </m:f>
                  </m:oMath>
                </a14:m>
                <a:endParaRPr lang="en-US" sz="2400" b="1" dirty="0" smtClean="0"/>
              </a:p>
              <a:p>
                <a:pPr fontAlgn="auto">
                  <a:spcAft>
                    <a:spcPts val="0"/>
                  </a:spcAft>
                  <a:defRPr/>
                </a:pPr>
                <a:r>
                  <a:rPr lang="en-US" sz="2400" b="1" dirty="0" smtClean="0"/>
                  <a:t>Then compute ECEF coordinates, X/Y/Z (use east longitude)</a:t>
                </a:r>
              </a:p>
              <a:p>
                <a:pPr marL="0" indent="0" fontAlgn="auto">
                  <a:spcAft>
                    <a:spcPts val="0"/>
                  </a:spcAft>
                  <a:buNone/>
                  <a:defRPr/>
                </a:pPr>
                <a:r>
                  <a:rPr lang="en-US" sz="2400" b="1" dirty="0"/>
                  <a:t>	</a:t>
                </a:r>
                <a14:m>
                  <m:oMath xmlns:m="http://schemas.openxmlformats.org/officeDocument/2006/math">
                    <m:r>
                      <a:rPr lang="en-US" sz="2400" b="1" i="1" smtClean="0">
                        <a:latin typeface="Cambria Math"/>
                      </a:rPr>
                      <m:t>𝑿</m:t>
                    </m:r>
                    <m:r>
                      <a:rPr lang="en-US" sz="2400" b="1" i="1" smtClean="0">
                        <a:latin typeface="Cambria Math"/>
                      </a:rPr>
                      <m:t>=</m:t>
                    </m:r>
                    <m:d>
                      <m:dPr>
                        <m:ctrlPr>
                          <a:rPr lang="en-US" sz="2400" b="1" i="1" smtClean="0">
                            <a:latin typeface="Cambria Math"/>
                          </a:rPr>
                        </m:ctrlPr>
                      </m:dPr>
                      <m:e>
                        <m:r>
                          <a:rPr lang="en-US" sz="2400" b="1" i="1" smtClean="0">
                            <a:latin typeface="Cambria Math"/>
                          </a:rPr>
                          <m:t>𝑵</m:t>
                        </m:r>
                        <m:r>
                          <a:rPr lang="en-US" sz="2400" b="1" i="1" smtClean="0">
                            <a:latin typeface="Cambria Math"/>
                          </a:rPr>
                          <m:t>+</m:t>
                        </m:r>
                        <m:r>
                          <a:rPr lang="en-US" sz="2400" b="1" i="1" smtClean="0">
                            <a:latin typeface="Cambria Math"/>
                          </a:rPr>
                          <m:t>𝒉</m:t>
                        </m:r>
                      </m:e>
                    </m:d>
                    <m:r>
                      <a:rPr lang="en-US" sz="2400" b="1" i="1" smtClean="0">
                        <a:latin typeface="Cambria Math"/>
                      </a:rPr>
                      <m:t>𝒄𝒐𝒔</m:t>
                    </m:r>
                    <m:r>
                      <a:rPr lang="en-US" sz="2400" b="1" i="1" smtClean="0">
                        <a:latin typeface="Cambria Math"/>
                        <a:ea typeface="Cambria Math"/>
                      </a:rPr>
                      <m:t>∅ </m:t>
                    </m:r>
                    <m:r>
                      <a:rPr lang="en-US" sz="2400" b="1" i="1" smtClean="0">
                        <a:latin typeface="Cambria Math"/>
                        <a:ea typeface="Cambria Math"/>
                      </a:rPr>
                      <m:t>𝒄𝒐𝒔</m:t>
                    </m:r>
                    <m:r>
                      <m:rPr>
                        <m:sty m:val="p"/>
                      </m:rPr>
                      <a:rPr lang="el-GR" sz="2400" b="1" i="1" smtClean="0">
                        <a:latin typeface="Cambria Math"/>
                        <a:ea typeface="Cambria Math"/>
                      </a:rPr>
                      <m:t>λ</m:t>
                    </m:r>
                  </m:oMath>
                </a14:m>
                <a:endParaRPr lang="en-US" sz="2400" b="1" dirty="0" smtClean="0">
                  <a:ea typeface="Cambria Math"/>
                </a:endParaRPr>
              </a:p>
              <a:p>
                <a:pPr marL="0" indent="0" fontAlgn="auto">
                  <a:spcAft>
                    <a:spcPts val="0"/>
                  </a:spcAft>
                  <a:buNone/>
                  <a:defRPr/>
                </a:pPr>
                <a:r>
                  <a:rPr lang="en-US" sz="2400" b="1" dirty="0" smtClean="0"/>
                  <a:t>	</a:t>
                </a:r>
                <a14:m>
                  <m:oMath xmlns:m="http://schemas.openxmlformats.org/officeDocument/2006/math">
                    <m:r>
                      <a:rPr lang="en-US" sz="2400" b="1" i="1" smtClean="0">
                        <a:latin typeface="Cambria Math"/>
                      </a:rPr>
                      <m:t>𝒀</m:t>
                    </m:r>
                    <m:r>
                      <a:rPr lang="en-US" sz="2400" b="1" i="1" smtClean="0">
                        <a:latin typeface="Cambria Math"/>
                      </a:rPr>
                      <m:t>=</m:t>
                    </m:r>
                    <m:d>
                      <m:dPr>
                        <m:ctrlPr>
                          <a:rPr lang="en-US" sz="2400" b="1" i="1" smtClean="0">
                            <a:latin typeface="Cambria Math"/>
                          </a:rPr>
                        </m:ctrlPr>
                      </m:dPr>
                      <m:e>
                        <m:r>
                          <a:rPr lang="en-US" sz="2400" b="1" i="1" smtClean="0">
                            <a:latin typeface="Cambria Math"/>
                          </a:rPr>
                          <m:t>𝑵</m:t>
                        </m:r>
                        <m:r>
                          <a:rPr lang="en-US" sz="2400" b="1" i="1" smtClean="0">
                            <a:latin typeface="Cambria Math"/>
                          </a:rPr>
                          <m:t>+</m:t>
                        </m:r>
                        <m:r>
                          <a:rPr lang="en-US" sz="2400" b="1" i="1" smtClean="0">
                            <a:latin typeface="Cambria Math"/>
                          </a:rPr>
                          <m:t>𝒉</m:t>
                        </m:r>
                      </m:e>
                    </m:d>
                    <m:r>
                      <a:rPr lang="en-US" sz="2400" b="1" i="1" smtClean="0">
                        <a:latin typeface="Cambria Math"/>
                      </a:rPr>
                      <m:t>𝒄𝒐𝒔</m:t>
                    </m:r>
                    <m:r>
                      <a:rPr lang="en-US" sz="2400" b="1" i="1" smtClean="0">
                        <a:latin typeface="Cambria Math"/>
                        <a:ea typeface="Cambria Math"/>
                      </a:rPr>
                      <m:t>∅ </m:t>
                    </m:r>
                    <m:r>
                      <a:rPr lang="en-US" sz="2400" b="1" i="1" smtClean="0">
                        <a:latin typeface="Cambria Math"/>
                        <a:ea typeface="Cambria Math"/>
                      </a:rPr>
                      <m:t>𝒔𝒊𝒏</m:t>
                    </m:r>
                    <m:r>
                      <a:rPr lang="en-US" sz="2400" b="1" i="1" smtClean="0">
                        <a:latin typeface="Cambria Math"/>
                        <a:ea typeface="Cambria Math"/>
                      </a:rPr>
                      <m:t> </m:t>
                    </m:r>
                    <m:r>
                      <m:rPr>
                        <m:sty m:val="p"/>
                      </m:rPr>
                      <a:rPr lang="el-GR" sz="2400" b="1" i="1" smtClean="0">
                        <a:latin typeface="Cambria Math"/>
                        <a:ea typeface="Cambria Math"/>
                      </a:rPr>
                      <m:t>λ</m:t>
                    </m:r>
                  </m:oMath>
                </a14:m>
                <a:endParaRPr lang="en-US" sz="2400" b="1" dirty="0" smtClean="0">
                  <a:ea typeface="Cambria Math"/>
                </a:endParaRPr>
              </a:p>
              <a:p>
                <a:pPr marL="0" indent="0" fontAlgn="auto">
                  <a:spcAft>
                    <a:spcPts val="0"/>
                  </a:spcAft>
                  <a:buNone/>
                  <a:defRPr/>
                </a:pPr>
                <a:r>
                  <a:rPr lang="en-US" sz="2400" b="1" dirty="0">
                    <a:ea typeface="Cambria Math"/>
                  </a:rPr>
                  <a:t>	</a:t>
                </a:r>
                <a14:m>
                  <m:oMath xmlns:m="http://schemas.openxmlformats.org/officeDocument/2006/math">
                    <m:r>
                      <a:rPr lang="en-US" sz="2400" b="1" i="1" smtClean="0">
                        <a:latin typeface="Cambria Math"/>
                        <a:ea typeface="Cambria Math"/>
                      </a:rPr>
                      <m:t>𝒁</m:t>
                    </m:r>
                    <m:r>
                      <a:rPr lang="en-US" sz="2400" b="1" i="1" smtClean="0">
                        <a:latin typeface="Cambria Math"/>
                        <a:ea typeface="Cambria Math"/>
                      </a:rPr>
                      <m:t>=</m:t>
                    </m:r>
                    <m:d>
                      <m:dPr>
                        <m:begChr m:val="["/>
                        <m:endChr m:val="]"/>
                        <m:ctrlPr>
                          <a:rPr lang="en-US" sz="2400" b="1" i="1" smtClean="0">
                            <a:latin typeface="Cambria Math"/>
                            <a:ea typeface="Cambria Math"/>
                          </a:rPr>
                        </m:ctrlPr>
                      </m:dPr>
                      <m:e>
                        <m:r>
                          <a:rPr lang="en-US" sz="2400" b="1" i="1" smtClean="0">
                            <a:latin typeface="Cambria Math"/>
                            <a:ea typeface="Cambria Math"/>
                          </a:rPr>
                          <m:t>𝑵</m:t>
                        </m:r>
                        <m:d>
                          <m:dPr>
                            <m:ctrlPr>
                              <a:rPr lang="en-US" sz="2400" b="1" i="1" smtClean="0">
                                <a:latin typeface="Cambria Math"/>
                                <a:ea typeface="Cambria Math"/>
                              </a:rPr>
                            </m:ctrlPr>
                          </m:dPr>
                          <m:e>
                            <m:r>
                              <a:rPr lang="en-US" sz="2400" b="1" i="1" smtClean="0">
                                <a:latin typeface="Cambria Math"/>
                                <a:ea typeface="Cambria Math"/>
                              </a:rPr>
                              <m:t>𝟏</m:t>
                            </m:r>
                            <m:r>
                              <a:rPr lang="en-US" sz="2400" b="1" i="1" smtClean="0">
                                <a:latin typeface="Cambria Math"/>
                                <a:ea typeface="Cambria Math"/>
                              </a:rPr>
                              <m:t>−</m:t>
                            </m:r>
                            <m:sSup>
                              <m:sSupPr>
                                <m:ctrlPr>
                                  <a:rPr lang="en-US" sz="2400" b="1" i="1" smtClean="0">
                                    <a:latin typeface="Cambria Math"/>
                                    <a:ea typeface="Cambria Math"/>
                                  </a:rPr>
                                </m:ctrlPr>
                              </m:sSupPr>
                              <m:e>
                                <m:r>
                                  <a:rPr lang="en-US" sz="2400" b="1" i="1" smtClean="0">
                                    <a:latin typeface="Cambria Math"/>
                                    <a:ea typeface="Cambria Math"/>
                                  </a:rPr>
                                  <m:t>𝒆</m:t>
                                </m:r>
                              </m:e>
                              <m:sup>
                                <m:r>
                                  <a:rPr lang="en-US" sz="2400" b="1" i="1" smtClean="0">
                                    <a:latin typeface="Cambria Math"/>
                                    <a:ea typeface="Cambria Math"/>
                                  </a:rPr>
                                  <m:t>𝟐</m:t>
                                </m:r>
                              </m:sup>
                            </m:sSup>
                          </m:e>
                        </m:d>
                        <m:r>
                          <a:rPr lang="en-US" sz="2400" b="1" i="1" smtClean="0">
                            <a:latin typeface="Cambria Math"/>
                            <a:ea typeface="Cambria Math"/>
                          </a:rPr>
                          <m:t>+</m:t>
                        </m:r>
                        <m:r>
                          <a:rPr lang="en-US" sz="2400" b="1" i="1" smtClean="0">
                            <a:latin typeface="Cambria Math"/>
                            <a:ea typeface="Cambria Math"/>
                          </a:rPr>
                          <m:t>𝒉</m:t>
                        </m:r>
                      </m:e>
                    </m:d>
                    <m:r>
                      <a:rPr lang="en-US" sz="2400" b="1" i="1" smtClean="0">
                        <a:latin typeface="Cambria Math"/>
                        <a:ea typeface="Cambria Math"/>
                      </a:rPr>
                      <m:t>𝒔𝒊𝒏</m:t>
                    </m:r>
                    <m:r>
                      <a:rPr lang="en-US" sz="2400" b="1" i="1" smtClean="0">
                        <a:latin typeface="Cambria Math"/>
                        <a:ea typeface="Cambria Math"/>
                      </a:rPr>
                      <m:t> ∅</m:t>
                    </m:r>
                  </m:oMath>
                </a14:m>
                <a:endParaRPr lang="en-US" sz="2400" b="1" dirty="0" smtClean="0">
                  <a:ea typeface="Cambria Math"/>
                </a:endParaRPr>
              </a:p>
              <a:p>
                <a:pPr fontAlgn="auto">
                  <a:spcAft>
                    <a:spcPts val="0"/>
                  </a:spcAft>
                  <a:defRPr/>
                </a:pPr>
                <a:endParaRPr lang="en-US" sz="2400" b="1" dirty="0" smtClean="0"/>
              </a:p>
              <a:p>
                <a:pPr fontAlgn="auto">
                  <a:spcAft>
                    <a:spcPts val="0"/>
                  </a:spcAft>
                  <a:defRPr/>
                </a:pPr>
                <a:endParaRPr lang="en-US" sz="2400" b="1" dirty="0"/>
              </a:p>
              <a:p>
                <a:pPr fontAlgn="auto">
                  <a:spcAft>
                    <a:spcPts val="0"/>
                  </a:spcAft>
                  <a:defRPr/>
                </a:pPr>
                <a:endParaRPr lang="en-US" sz="2400" b="1" dirty="0" smtClean="0"/>
              </a:p>
              <a:p>
                <a:pPr marL="0" indent="0" algn="ctr" fontAlgn="auto">
                  <a:spcAft>
                    <a:spcPts val="0"/>
                  </a:spcAft>
                  <a:buNone/>
                  <a:defRPr/>
                </a:pPr>
                <a:endParaRPr lang="en-US" sz="3600" b="1" dirty="0" smtClean="0"/>
              </a:p>
              <a:p>
                <a:pPr marL="0" indent="0" fontAlgn="auto">
                  <a:spcAft>
                    <a:spcPts val="0"/>
                  </a:spcAft>
                  <a:buNone/>
                  <a:defRPr/>
                </a:pPr>
                <a:endParaRPr lang="en-US" sz="2400" b="1" dirty="0"/>
              </a:p>
              <a:p>
                <a:pPr marL="0" indent="0" fontAlgn="auto">
                  <a:spcAft>
                    <a:spcPts val="0"/>
                  </a:spcAft>
                  <a:buNone/>
                  <a:defRPr/>
                </a:pPr>
                <a:endParaRPr lang="en-US" sz="2400" b="1" dirty="0" smtClean="0"/>
              </a:p>
              <a:p>
                <a:pPr marL="0" indent="0" algn="ctr" fontAlgn="auto">
                  <a:spcAft>
                    <a:spcPts val="0"/>
                  </a:spcAft>
                  <a:buNone/>
                  <a:defRPr/>
                </a:pPr>
                <a:r>
                  <a:rPr lang="en-US" b="1" dirty="0" smtClean="0"/>
                  <a:t> </a:t>
                </a:r>
              </a:p>
            </p:txBody>
          </p:sp>
        </mc:Choice>
        <mc:Fallback xmlns="">
          <p:sp>
            <p:nvSpPr>
              <p:cNvPr id="4099" name="Rectangle 3"/>
              <p:cNvSpPr>
                <a:spLocks noGrp="1" noRot="1" noChangeAspect="1" noMove="1" noResize="1" noEditPoints="1" noAdjustHandles="1" noChangeArrowheads="1" noChangeShapeType="1" noTextEdit="1"/>
              </p:cNvSpPr>
              <p:nvPr>
                <p:ph type="body" idx="1"/>
              </p:nvPr>
            </p:nvSpPr>
            <p:spPr>
              <a:xfrm>
                <a:off x="304800" y="1295400"/>
                <a:ext cx="8610600" cy="5257800"/>
              </a:xfrm>
              <a:blipFill rotWithShape="1">
                <a:blip r:embed="rId2"/>
                <a:stretch>
                  <a:fillRect l="-920" t="-928"/>
                </a:stretch>
              </a:blipFill>
            </p:spPr>
            <p:txBody>
              <a:bodyPr/>
              <a:lstStyle/>
              <a:p>
                <a:r>
                  <a:rPr lang="en-US">
                    <a:noFill/>
                  </a:rPr>
                  <a:t> </a:t>
                </a:r>
              </a:p>
            </p:txBody>
          </p:sp>
        </mc:Fallback>
      </mc:AlternateContent>
    </p:spTree>
    <p:extLst>
      <p:ext uri="{BB962C8B-B14F-4D97-AF65-F5344CB8AC3E}">
        <p14:creationId xmlns:p14="http://schemas.microsoft.com/office/powerpoint/2010/main" val="25046020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mc:AlternateContent xmlns:mc="http://schemas.openxmlformats.org/markup-compatibility/2006" xmlns:a14="http://schemas.microsoft.com/office/drawing/2010/main">
        <mc:Choice Requires="a14">
          <p:sp>
            <p:nvSpPr>
              <p:cNvPr id="4099" name="Rectangle 3"/>
              <p:cNvSpPr>
                <a:spLocks noGrp="1" noChangeArrowheads="1"/>
              </p:cNvSpPr>
              <p:nvPr>
                <p:ph type="body" idx="1"/>
              </p:nvPr>
            </p:nvSpPr>
            <p:spPr>
              <a:xfrm>
                <a:off x="304800" y="1295400"/>
                <a:ext cx="8610600" cy="5257800"/>
              </a:xfrm>
            </p:spPr>
            <p:txBody>
              <a:bodyPr/>
              <a:lstStyle/>
              <a:p>
                <a:pPr marL="0" indent="0" fontAlgn="auto">
                  <a:spcAft>
                    <a:spcPts val="0"/>
                  </a:spcAft>
                  <a:buNone/>
                  <a:defRPr/>
                </a:pPr>
                <a:r>
                  <a:rPr lang="en-US" sz="2400" b="1" dirty="0" smtClean="0"/>
                  <a:t>HD(1) horizontal distance can also be computed from plane surveying latitudes/departures for each line – </a:t>
                </a:r>
                <a:r>
                  <a:rPr lang="el-GR" sz="2400" b="1" dirty="0" smtClean="0">
                    <a:latin typeface="Calibri"/>
                    <a:cs typeface="Calibri"/>
                  </a:rPr>
                  <a:t>Δ</a:t>
                </a:r>
                <a:r>
                  <a:rPr lang="en-US" sz="2400" b="1" dirty="0" smtClean="0">
                    <a:latin typeface="Calibri"/>
                    <a:cs typeface="Calibri"/>
                  </a:rPr>
                  <a:t>e &amp; </a:t>
                </a:r>
                <a:r>
                  <a:rPr lang="el-GR" sz="2400" b="1" dirty="0" smtClean="0">
                    <a:latin typeface="Calibri"/>
                    <a:cs typeface="Calibri"/>
                  </a:rPr>
                  <a:t>Δ</a:t>
                </a:r>
                <a:r>
                  <a:rPr lang="en-US" sz="2400" b="1" dirty="0" smtClean="0">
                    <a:latin typeface="Calibri"/>
                    <a:cs typeface="Calibri"/>
                  </a:rPr>
                  <a:t>n.</a:t>
                </a:r>
                <a:endParaRPr lang="en-US" sz="2400" b="1" dirty="0" smtClean="0"/>
              </a:p>
              <a:p>
                <a:pPr marL="0" indent="0" fontAlgn="auto">
                  <a:spcAft>
                    <a:spcPts val="0"/>
                  </a:spcAft>
                  <a:buNone/>
                  <a:defRPr/>
                </a:pPr>
                <a:r>
                  <a:rPr lang="en-US" sz="2400" b="1" dirty="0" smtClean="0"/>
                  <a:t>This procedure uses a rotation matrix to convert the ECEF coordinate differences to local tangent plane differences.  The values obtained are from “here” to “there” and the azimuth is with respect to the true meridian through point “here”.  Use latitude/longitude at “here” and use east longitude (or west longitude as a negative value). Point 1 is “here” Point 2 is “there”.</a:t>
                </a:r>
              </a:p>
              <a:p>
                <a:pPr marL="0" indent="0" fontAlgn="auto">
                  <a:spcAft>
                    <a:spcPts val="0"/>
                  </a:spcAft>
                  <a:buNone/>
                  <a:defRPr/>
                </a:pPr>
                <a:r>
                  <a:rPr lang="en-US" sz="2400" b="1" dirty="0" smtClean="0">
                    <a:ea typeface="Cambria Math"/>
                  </a:rPr>
                  <a:t>	</a:t>
                </a:r>
                <a14:m>
                  <m:oMath xmlns:m="http://schemas.openxmlformats.org/officeDocument/2006/math">
                    <m:r>
                      <a:rPr lang="en-US" sz="2400" b="1" i="1" smtClean="0">
                        <a:latin typeface="Cambria Math"/>
                        <a:ea typeface="Cambria Math"/>
                      </a:rPr>
                      <m:t>∆</m:t>
                    </m:r>
                    <m:r>
                      <a:rPr lang="en-US" sz="2400" b="1" i="1" smtClean="0">
                        <a:latin typeface="Cambria Math"/>
                        <a:ea typeface="Cambria Math"/>
                      </a:rPr>
                      <m:t>𝒆</m:t>
                    </m:r>
                    <m:r>
                      <a:rPr lang="en-US" sz="2400" b="1" i="1" smtClean="0">
                        <a:latin typeface="Cambria Math"/>
                        <a:ea typeface="Cambria Math"/>
                      </a:rPr>
                      <m:t>=−∆</m:t>
                    </m:r>
                    <m:r>
                      <a:rPr lang="en-US" sz="2400" b="1" i="1" smtClean="0">
                        <a:latin typeface="Cambria Math"/>
                        <a:ea typeface="Cambria Math"/>
                      </a:rPr>
                      <m:t>𝑿</m:t>
                    </m:r>
                    <m:r>
                      <a:rPr lang="en-US" sz="2400" b="1" i="1" smtClean="0">
                        <a:latin typeface="Cambria Math"/>
                        <a:ea typeface="Cambria Math"/>
                      </a:rPr>
                      <m:t> </m:t>
                    </m:r>
                    <m:r>
                      <a:rPr lang="en-US" sz="2400" b="1" i="1" smtClean="0">
                        <a:latin typeface="Cambria Math"/>
                        <a:ea typeface="Cambria Math"/>
                      </a:rPr>
                      <m:t>𝒔𝒊𝒏</m:t>
                    </m:r>
                    <m:r>
                      <m:rPr>
                        <m:sty m:val="p"/>
                      </m:rPr>
                      <a:rPr lang="el-GR" sz="2400" b="1" i="1" smtClean="0">
                        <a:latin typeface="Cambria Math"/>
                        <a:ea typeface="Cambria Math"/>
                      </a:rPr>
                      <m:t>λ</m:t>
                    </m:r>
                    <m:r>
                      <a:rPr lang="en-US" sz="2400" b="1" i="1" smtClean="0">
                        <a:latin typeface="Cambria Math"/>
                        <a:ea typeface="Cambria Math"/>
                      </a:rPr>
                      <m:t>+ </m:t>
                    </m:r>
                    <m:r>
                      <m:rPr>
                        <m:sty m:val="p"/>
                      </m:rPr>
                      <a:rPr lang="el-GR" sz="2400" b="1" i="1" smtClean="0">
                        <a:latin typeface="Cambria Math"/>
                        <a:ea typeface="Cambria Math"/>
                      </a:rPr>
                      <m:t>Δ</m:t>
                    </m:r>
                    <m:r>
                      <a:rPr lang="en-US" sz="2400" b="1" i="1" smtClean="0">
                        <a:latin typeface="Cambria Math"/>
                        <a:ea typeface="Cambria Math"/>
                      </a:rPr>
                      <m:t>𝒀</m:t>
                    </m:r>
                    <m:r>
                      <a:rPr lang="en-US" sz="2400" b="1" i="1" smtClean="0">
                        <a:latin typeface="Cambria Math"/>
                        <a:ea typeface="Cambria Math"/>
                      </a:rPr>
                      <m:t> </m:t>
                    </m:r>
                    <m:r>
                      <a:rPr lang="en-US" sz="2400" b="1" i="1" smtClean="0">
                        <a:latin typeface="Cambria Math"/>
                        <a:ea typeface="Cambria Math"/>
                      </a:rPr>
                      <m:t>𝒄𝒐𝒔</m:t>
                    </m:r>
                    <m:r>
                      <a:rPr lang="en-US" sz="2400" b="1" i="1" smtClean="0">
                        <a:latin typeface="Cambria Math"/>
                        <a:ea typeface="Cambria Math"/>
                      </a:rPr>
                      <m:t> </m:t>
                    </m:r>
                    <m:r>
                      <m:rPr>
                        <m:sty m:val="p"/>
                      </m:rPr>
                      <a:rPr lang="el-GR" sz="2400" b="1" i="1" smtClean="0">
                        <a:latin typeface="Cambria Math"/>
                        <a:ea typeface="Cambria Math"/>
                      </a:rPr>
                      <m:t>λ</m:t>
                    </m:r>
                  </m:oMath>
                </a14:m>
                <a:endParaRPr lang="en-US" sz="2400" b="1" i="1" dirty="0" smtClean="0">
                  <a:latin typeface="Cambria Math"/>
                  <a:ea typeface="Cambria Math"/>
                </a:endParaRPr>
              </a:p>
              <a:p>
                <a:pPr marL="0" indent="0" fontAlgn="auto">
                  <a:spcAft>
                    <a:spcPts val="0"/>
                  </a:spcAft>
                  <a:buNone/>
                  <a:defRPr/>
                </a:pPr>
                <a:r>
                  <a:rPr lang="en-US" sz="2400" b="1" dirty="0" smtClean="0">
                    <a:ea typeface="Cambria Math"/>
                  </a:rPr>
                  <a:t>	</a:t>
                </a:r>
                <a14:m>
                  <m:oMath xmlns:m="http://schemas.openxmlformats.org/officeDocument/2006/math">
                    <m:r>
                      <a:rPr lang="en-US" sz="2400" b="1" i="1" smtClean="0">
                        <a:latin typeface="Cambria Math"/>
                        <a:ea typeface="Cambria Math"/>
                      </a:rPr>
                      <m:t>∆</m:t>
                    </m:r>
                    <m:r>
                      <a:rPr lang="en-US" sz="2400" b="1" i="1" smtClean="0">
                        <a:latin typeface="Cambria Math"/>
                        <a:ea typeface="Cambria Math"/>
                      </a:rPr>
                      <m:t>𝒏</m:t>
                    </m:r>
                    <m:r>
                      <a:rPr lang="en-US" sz="2400" b="1" i="1" smtClean="0">
                        <a:latin typeface="Cambria Math"/>
                        <a:ea typeface="Cambria Math"/>
                      </a:rPr>
                      <m:t>=−∆</m:t>
                    </m:r>
                    <m:r>
                      <a:rPr lang="en-US" sz="2400" b="1" i="1" smtClean="0">
                        <a:latin typeface="Cambria Math"/>
                        <a:ea typeface="Cambria Math"/>
                      </a:rPr>
                      <m:t>𝑿</m:t>
                    </m:r>
                    <m:r>
                      <a:rPr lang="en-US" sz="2400" b="1" i="1" smtClean="0">
                        <a:latin typeface="Cambria Math"/>
                        <a:ea typeface="Cambria Math"/>
                      </a:rPr>
                      <m:t> </m:t>
                    </m:r>
                    <m:r>
                      <a:rPr lang="en-US" sz="2400" b="1" i="1" smtClean="0">
                        <a:latin typeface="Cambria Math"/>
                        <a:ea typeface="Cambria Math"/>
                      </a:rPr>
                      <m:t>𝒔𝒊𝒏</m:t>
                    </m:r>
                    <m:r>
                      <a:rPr lang="en-US" sz="2400" b="1" i="1" smtClean="0">
                        <a:latin typeface="Cambria Math"/>
                        <a:ea typeface="Cambria Math"/>
                      </a:rPr>
                      <m:t> </m:t>
                    </m:r>
                    <m:r>
                      <a:rPr lang="en-US" sz="2400" b="1" i="1" smtClean="0">
                        <a:latin typeface="Cambria Math"/>
                        <a:ea typeface="Cambria Math"/>
                      </a:rPr>
                      <m:t>𝝋</m:t>
                    </m:r>
                    <m:r>
                      <a:rPr lang="en-US" sz="2400" b="1" i="1" smtClean="0">
                        <a:latin typeface="Cambria Math"/>
                        <a:ea typeface="Cambria Math"/>
                      </a:rPr>
                      <m:t> </m:t>
                    </m:r>
                    <m:r>
                      <a:rPr lang="en-US" sz="2400" b="1" i="1" smtClean="0">
                        <a:latin typeface="Cambria Math"/>
                        <a:ea typeface="Cambria Math"/>
                      </a:rPr>
                      <m:t>𝒄𝒐𝒔</m:t>
                    </m:r>
                    <m:r>
                      <m:rPr>
                        <m:sty m:val="p"/>
                      </m:rPr>
                      <a:rPr lang="el-GR" sz="2400" b="1" i="1" smtClean="0">
                        <a:latin typeface="Cambria Math"/>
                        <a:ea typeface="Cambria Math"/>
                      </a:rPr>
                      <m:t>λ</m:t>
                    </m:r>
                    <m:r>
                      <a:rPr lang="en-US" sz="2400" b="1" i="1" smtClean="0">
                        <a:latin typeface="Cambria Math"/>
                        <a:ea typeface="Cambria Math"/>
                      </a:rPr>
                      <m:t> −</m:t>
                    </m:r>
                    <m:r>
                      <m:rPr>
                        <m:sty m:val="p"/>
                      </m:rPr>
                      <a:rPr lang="el-GR" sz="2400" b="1" i="1" smtClean="0">
                        <a:latin typeface="Cambria Math"/>
                        <a:ea typeface="Cambria Math"/>
                      </a:rPr>
                      <m:t>Δ</m:t>
                    </m:r>
                    <m:r>
                      <a:rPr lang="en-US" sz="2400" b="1" i="1" smtClean="0">
                        <a:latin typeface="Cambria Math"/>
                        <a:ea typeface="Cambria Math"/>
                      </a:rPr>
                      <m:t>𝒀</m:t>
                    </m:r>
                    <m:r>
                      <a:rPr lang="en-US" sz="2400" b="1" i="1" smtClean="0">
                        <a:latin typeface="Cambria Math"/>
                        <a:ea typeface="Cambria Math"/>
                      </a:rPr>
                      <m:t> </m:t>
                    </m:r>
                    <m:r>
                      <a:rPr lang="en-US" sz="2400" b="1" i="1" smtClean="0">
                        <a:latin typeface="Cambria Math"/>
                        <a:ea typeface="Cambria Math"/>
                      </a:rPr>
                      <m:t>𝒔𝒊𝒏</m:t>
                    </m:r>
                    <m:r>
                      <a:rPr lang="en-US" sz="2400" b="1" i="1" smtClean="0">
                        <a:latin typeface="Cambria Math"/>
                        <a:ea typeface="Cambria Math"/>
                      </a:rPr>
                      <m:t> ø </m:t>
                    </m:r>
                    <m:r>
                      <a:rPr lang="en-US" sz="2400" b="1" i="1" smtClean="0">
                        <a:latin typeface="Cambria Math"/>
                        <a:ea typeface="Cambria Math"/>
                      </a:rPr>
                      <m:t>𝒔𝒊𝒏</m:t>
                    </m:r>
                    <m:r>
                      <a:rPr lang="en-US" sz="2400" b="1" i="1" smtClean="0">
                        <a:latin typeface="Cambria Math"/>
                        <a:ea typeface="Cambria Math"/>
                      </a:rPr>
                      <m:t> </m:t>
                    </m:r>
                    <m:r>
                      <m:rPr>
                        <m:sty m:val="p"/>
                      </m:rPr>
                      <a:rPr lang="el-GR" sz="2400" b="1" i="1" smtClean="0">
                        <a:latin typeface="Cambria Math"/>
                        <a:ea typeface="Cambria Math"/>
                      </a:rPr>
                      <m:t>λ</m:t>
                    </m:r>
                    <m:r>
                      <a:rPr lang="en-US" sz="2400" b="1" i="1" smtClean="0">
                        <a:latin typeface="Cambria Math"/>
                        <a:ea typeface="Cambria Math"/>
                      </a:rPr>
                      <m:t>+ </m:t>
                    </m:r>
                    <m:r>
                      <m:rPr>
                        <m:sty m:val="p"/>
                      </m:rPr>
                      <a:rPr lang="el-GR" sz="2400" b="1" i="1" smtClean="0">
                        <a:latin typeface="Cambria Math"/>
                        <a:ea typeface="Cambria Math"/>
                      </a:rPr>
                      <m:t>Δ</m:t>
                    </m:r>
                    <m:r>
                      <a:rPr lang="en-US" sz="2400" b="1" i="1" smtClean="0">
                        <a:latin typeface="Cambria Math"/>
                        <a:ea typeface="Cambria Math"/>
                      </a:rPr>
                      <m:t>𝒁</m:t>
                    </m:r>
                    <m:r>
                      <a:rPr lang="en-US" sz="2400" b="1" i="1" smtClean="0">
                        <a:latin typeface="Cambria Math"/>
                        <a:ea typeface="Cambria Math"/>
                      </a:rPr>
                      <m:t> </m:t>
                    </m:r>
                    <m:r>
                      <a:rPr lang="en-US" sz="2400" b="1" i="1" smtClean="0">
                        <a:latin typeface="Cambria Math"/>
                        <a:ea typeface="Cambria Math"/>
                      </a:rPr>
                      <m:t>𝒄𝒐𝒔</m:t>
                    </m:r>
                    <m:r>
                      <a:rPr lang="en-US" sz="2400" b="1" i="1" smtClean="0">
                        <a:latin typeface="Cambria Math"/>
                        <a:ea typeface="Cambria Math"/>
                      </a:rPr>
                      <m:t> ø</m:t>
                    </m:r>
                  </m:oMath>
                </a14:m>
                <a:endParaRPr lang="en-US" sz="2400" b="1" dirty="0" smtClean="0">
                  <a:ea typeface="Cambria Math"/>
                </a:endParaRPr>
              </a:p>
              <a:p>
                <a:pPr marL="0" indent="0" fontAlgn="auto">
                  <a:spcAft>
                    <a:spcPts val="0"/>
                  </a:spcAft>
                  <a:buNone/>
                  <a:defRPr/>
                </a:pPr>
                <a:r>
                  <a:rPr lang="en-US" sz="2400" b="1" dirty="0" smtClean="0"/>
                  <a:t>	</a:t>
                </a:r>
                <a14:m>
                  <m:oMath xmlns:m="http://schemas.openxmlformats.org/officeDocument/2006/math">
                    <m:r>
                      <a:rPr lang="en-US" sz="2400" b="1" i="1" smtClean="0">
                        <a:latin typeface="Cambria Math"/>
                        <a:ea typeface="Cambria Math"/>
                      </a:rPr>
                      <m:t>∆</m:t>
                    </m:r>
                    <m:r>
                      <a:rPr lang="en-US" sz="2400" b="1" i="1" smtClean="0">
                        <a:latin typeface="Cambria Math"/>
                        <a:ea typeface="Cambria Math"/>
                      </a:rPr>
                      <m:t>𝒖</m:t>
                    </m:r>
                    <m:r>
                      <a:rPr lang="en-US" sz="2400" b="1" i="1" smtClean="0">
                        <a:latin typeface="Cambria Math"/>
                        <a:ea typeface="Cambria Math"/>
                      </a:rPr>
                      <m:t>= ∆</m:t>
                    </m:r>
                    <m:r>
                      <a:rPr lang="en-US" sz="2400" b="1" i="1" smtClean="0">
                        <a:latin typeface="Cambria Math"/>
                        <a:ea typeface="Cambria Math"/>
                      </a:rPr>
                      <m:t>𝑿</m:t>
                    </m:r>
                    <m:r>
                      <a:rPr lang="en-US" sz="2400" b="1" i="1" smtClean="0">
                        <a:latin typeface="Cambria Math"/>
                        <a:ea typeface="Cambria Math"/>
                      </a:rPr>
                      <m:t> </m:t>
                    </m:r>
                    <m:r>
                      <a:rPr lang="en-US" sz="2400" b="1" i="1" smtClean="0">
                        <a:latin typeface="Cambria Math"/>
                        <a:ea typeface="Cambria Math"/>
                      </a:rPr>
                      <m:t>𝒄𝒐𝒔</m:t>
                    </m:r>
                    <m:r>
                      <a:rPr lang="en-US" sz="2400" b="1" i="1" smtClean="0">
                        <a:latin typeface="Cambria Math"/>
                        <a:ea typeface="Cambria Math"/>
                      </a:rPr>
                      <m:t> </m:t>
                    </m:r>
                    <m:r>
                      <a:rPr lang="en-US" sz="2400" b="1" i="1" smtClean="0">
                        <a:latin typeface="Cambria Math"/>
                        <a:ea typeface="Cambria Math"/>
                      </a:rPr>
                      <m:t>𝝋</m:t>
                    </m:r>
                    <m:r>
                      <a:rPr lang="en-US" sz="2400" b="1" i="1" smtClean="0">
                        <a:latin typeface="Cambria Math"/>
                        <a:ea typeface="Cambria Math"/>
                      </a:rPr>
                      <m:t> </m:t>
                    </m:r>
                    <m:r>
                      <a:rPr lang="en-US" sz="2400" b="1" i="1" smtClean="0">
                        <a:latin typeface="Cambria Math"/>
                        <a:ea typeface="Cambria Math"/>
                      </a:rPr>
                      <m:t>𝒄𝒐𝒔</m:t>
                    </m:r>
                    <m:r>
                      <a:rPr lang="en-US" sz="2400" b="1" i="1" smtClean="0">
                        <a:latin typeface="Cambria Math"/>
                        <a:ea typeface="Cambria Math"/>
                      </a:rPr>
                      <m:t> </m:t>
                    </m:r>
                    <m:r>
                      <m:rPr>
                        <m:sty m:val="p"/>
                      </m:rPr>
                      <a:rPr lang="el-GR" sz="2400" b="1" i="1" smtClean="0">
                        <a:latin typeface="Cambria Math"/>
                        <a:ea typeface="Cambria Math"/>
                      </a:rPr>
                      <m:t>λ</m:t>
                    </m:r>
                    <m:r>
                      <a:rPr lang="en-US" sz="2400" b="1" i="1" smtClean="0">
                        <a:latin typeface="Cambria Math"/>
                        <a:ea typeface="Cambria Math"/>
                      </a:rPr>
                      <m:t>+ </m:t>
                    </m:r>
                    <m:r>
                      <m:rPr>
                        <m:sty m:val="p"/>
                      </m:rPr>
                      <a:rPr lang="el-GR" sz="2400" b="1" i="1" smtClean="0">
                        <a:latin typeface="Cambria Math"/>
                        <a:ea typeface="Cambria Math"/>
                      </a:rPr>
                      <m:t>Δ</m:t>
                    </m:r>
                    <m:r>
                      <a:rPr lang="en-US" sz="2400" b="1" i="1" smtClean="0">
                        <a:latin typeface="Cambria Math"/>
                        <a:ea typeface="Cambria Math"/>
                      </a:rPr>
                      <m:t>𝒀</m:t>
                    </m:r>
                    <m:r>
                      <a:rPr lang="en-US" sz="2400" b="1" i="1" smtClean="0">
                        <a:latin typeface="Cambria Math"/>
                        <a:ea typeface="Cambria Math"/>
                      </a:rPr>
                      <m:t> </m:t>
                    </m:r>
                    <m:r>
                      <a:rPr lang="en-US" sz="2400" b="1" i="1" smtClean="0">
                        <a:latin typeface="Cambria Math"/>
                        <a:ea typeface="Cambria Math"/>
                      </a:rPr>
                      <m:t>𝒄𝒐𝒔</m:t>
                    </m:r>
                    <m:r>
                      <a:rPr lang="en-US" sz="2400" b="1" i="1" smtClean="0">
                        <a:latin typeface="Cambria Math"/>
                        <a:ea typeface="Cambria Math"/>
                      </a:rPr>
                      <m:t> ø </m:t>
                    </m:r>
                    <m:r>
                      <a:rPr lang="en-US" sz="2400" b="1" i="1" smtClean="0">
                        <a:latin typeface="Cambria Math"/>
                        <a:ea typeface="Cambria Math"/>
                      </a:rPr>
                      <m:t>𝒔𝒊𝒏</m:t>
                    </m:r>
                    <m:r>
                      <a:rPr lang="en-US" sz="2400" b="1" i="1" smtClean="0">
                        <a:latin typeface="Cambria Math"/>
                        <a:ea typeface="Cambria Math"/>
                      </a:rPr>
                      <m:t> </m:t>
                    </m:r>
                    <m:r>
                      <m:rPr>
                        <m:sty m:val="p"/>
                      </m:rPr>
                      <a:rPr lang="el-GR" sz="2400" b="1" i="1" smtClean="0">
                        <a:latin typeface="Cambria Math"/>
                        <a:ea typeface="Cambria Math"/>
                      </a:rPr>
                      <m:t>λ</m:t>
                    </m:r>
                    <m:r>
                      <a:rPr lang="en-US" sz="2400" b="1" i="1" smtClean="0">
                        <a:latin typeface="Cambria Math"/>
                        <a:ea typeface="Cambria Math"/>
                      </a:rPr>
                      <m:t>+ </m:t>
                    </m:r>
                    <m:r>
                      <m:rPr>
                        <m:sty m:val="p"/>
                      </m:rPr>
                      <a:rPr lang="el-GR" sz="2400" b="1" i="1" smtClean="0">
                        <a:latin typeface="Cambria Math"/>
                        <a:ea typeface="Cambria Math"/>
                      </a:rPr>
                      <m:t>Δ</m:t>
                    </m:r>
                    <m:r>
                      <a:rPr lang="en-US" sz="2400" b="1" i="1" smtClean="0">
                        <a:latin typeface="Cambria Math"/>
                        <a:ea typeface="Cambria Math"/>
                      </a:rPr>
                      <m:t>𝒁</m:t>
                    </m:r>
                    <m:r>
                      <a:rPr lang="en-US" sz="2400" b="1" i="1" smtClean="0">
                        <a:latin typeface="Cambria Math"/>
                        <a:ea typeface="Cambria Math"/>
                      </a:rPr>
                      <m:t> </m:t>
                    </m:r>
                    <m:r>
                      <a:rPr lang="en-US" sz="2400" b="1" i="1" smtClean="0">
                        <a:latin typeface="Cambria Math"/>
                        <a:ea typeface="Cambria Math"/>
                      </a:rPr>
                      <m:t>𝒔𝒊𝒏</m:t>
                    </m:r>
                    <m:r>
                      <a:rPr lang="en-US" sz="2400" b="1" i="1" smtClean="0">
                        <a:latin typeface="Cambria Math"/>
                        <a:ea typeface="Cambria Math"/>
                      </a:rPr>
                      <m:t> ø</m:t>
                    </m:r>
                  </m:oMath>
                </a14:m>
                <a:endParaRPr lang="en-US" sz="2400" b="1" dirty="0" smtClean="0"/>
              </a:p>
              <a:p>
                <a:pPr marL="0" indent="0" fontAlgn="auto">
                  <a:spcAft>
                    <a:spcPts val="0"/>
                  </a:spcAft>
                  <a:buNone/>
                  <a:defRPr/>
                </a:pPr>
                <a:r>
                  <a:rPr lang="en-US" sz="2400" b="1" dirty="0"/>
                  <a:t>	</a:t>
                </a:r>
                <a14:m>
                  <m:oMath xmlns:m="http://schemas.openxmlformats.org/officeDocument/2006/math">
                    <m:r>
                      <a:rPr lang="en-US" sz="2400" b="1" i="1" smtClean="0">
                        <a:latin typeface="Cambria Math"/>
                      </a:rPr>
                      <m:t>𝑯𝑫</m:t>
                    </m:r>
                    <m:d>
                      <m:dPr>
                        <m:ctrlPr>
                          <a:rPr lang="en-US" sz="2400" b="1" i="1" smtClean="0">
                            <a:latin typeface="Cambria Math"/>
                          </a:rPr>
                        </m:ctrlPr>
                      </m:dPr>
                      <m:e>
                        <m:r>
                          <a:rPr lang="en-US" sz="2400" b="1" i="1" smtClean="0">
                            <a:latin typeface="Cambria Math"/>
                          </a:rPr>
                          <m:t>𝟏</m:t>
                        </m:r>
                      </m:e>
                    </m:d>
                    <m:r>
                      <a:rPr lang="en-US" sz="2400" b="1" i="1" smtClean="0">
                        <a:latin typeface="Cambria Math"/>
                      </a:rPr>
                      <m:t>= </m:t>
                    </m:r>
                    <m:rad>
                      <m:radPr>
                        <m:degHide m:val="on"/>
                        <m:ctrlPr>
                          <a:rPr lang="en-US" sz="2400" b="1" i="1" smtClean="0">
                            <a:latin typeface="Cambria Math"/>
                          </a:rPr>
                        </m:ctrlPr>
                      </m:radPr>
                      <m:deg/>
                      <m:e>
                        <m:sSup>
                          <m:sSupPr>
                            <m:ctrlPr>
                              <a:rPr lang="en-US" sz="2400" b="1" i="1" smtClean="0">
                                <a:latin typeface="Cambria Math"/>
                              </a:rPr>
                            </m:ctrlPr>
                          </m:sSupPr>
                          <m:e>
                            <m:r>
                              <a:rPr lang="en-US" sz="2400" b="1" i="1" smtClean="0">
                                <a:latin typeface="Cambria Math"/>
                                <a:ea typeface="Cambria Math"/>
                              </a:rPr>
                              <m:t>∆</m:t>
                            </m:r>
                            <m:r>
                              <a:rPr lang="en-US" sz="2400" b="1" i="1" smtClean="0">
                                <a:latin typeface="Cambria Math"/>
                                <a:ea typeface="Cambria Math"/>
                              </a:rPr>
                              <m:t>𝒆</m:t>
                            </m:r>
                          </m:e>
                          <m:sup>
                            <m:r>
                              <a:rPr lang="en-US" sz="2400" b="1" i="1" smtClean="0">
                                <a:latin typeface="Cambria Math"/>
                              </a:rPr>
                              <m:t>𝟐</m:t>
                            </m:r>
                          </m:sup>
                        </m:sSup>
                        <m:r>
                          <a:rPr lang="en-US" sz="2400" b="1" i="1" smtClean="0">
                            <a:latin typeface="Cambria Math"/>
                          </a:rPr>
                          <m:t>+ </m:t>
                        </m:r>
                        <m:sSup>
                          <m:sSupPr>
                            <m:ctrlPr>
                              <a:rPr lang="en-US" sz="2400" b="1" i="1" smtClean="0">
                                <a:latin typeface="Cambria Math"/>
                              </a:rPr>
                            </m:ctrlPr>
                          </m:sSupPr>
                          <m:e>
                            <m:r>
                              <a:rPr lang="en-US" sz="2400" b="1" i="1" smtClean="0">
                                <a:latin typeface="Cambria Math"/>
                                <a:ea typeface="Cambria Math"/>
                              </a:rPr>
                              <m:t>∆</m:t>
                            </m:r>
                            <m:r>
                              <a:rPr lang="en-US" sz="2400" b="1" i="1" smtClean="0">
                                <a:latin typeface="Cambria Math"/>
                                <a:ea typeface="Cambria Math"/>
                              </a:rPr>
                              <m:t>𝒏</m:t>
                            </m:r>
                          </m:e>
                          <m:sup>
                            <m:r>
                              <a:rPr lang="en-US" sz="2400" b="1" i="1" smtClean="0">
                                <a:latin typeface="Cambria Math"/>
                              </a:rPr>
                              <m:t>𝟐</m:t>
                            </m:r>
                          </m:sup>
                        </m:sSup>
                        <m:r>
                          <a:rPr lang="en-US" sz="2400" b="1" i="1" smtClean="0">
                            <a:latin typeface="Cambria Math"/>
                          </a:rPr>
                          <m:t> </m:t>
                        </m:r>
                      </m:e>
                    </m:rad>
                    <m:r>
                      <a:rPr lang="en-US" sz="2400" b="1" i="1" smtClean="0">
                        <a:latin typeface="Cambria Math"/>
                      </a:rPr>
                      <m:t> </m:t>
                    </m:r>
                  </m:oMath>
                </a14:m>
                <a:endParaRPr lang="en-US" sz="2400" b="1" dirty="0" smtClean="0"/>
              </a:p>
              <a:p>
                <a:pPr marL="0" indent="0" algn="ctr" fontAlgn="auto">
                  <a:spcAft>
                    <a:spcPts val="0"/>
                  </a:spcAft>
                  <a:buNone/>
                  <a:defRPr/>
                </a:pPr>
                <a:r>
                  <a:rPr lang="en-US" b="1" dirty="0" smtClean="0"/>
                  <a:t> </a:t>
                </a:r>
              </a:p>
            </p:txBody>
          </p:sp>
        </mc:Choice>
        <mc:Fallback xmlns="">
          <p:sp>
            <p:nvSpPr>
              <p:cNvPr id="4099" name="Rectangle 3"/>
              <p:cNvSpPr>
                <a:spLocks noGrp="1" noRot="1" noChangeAspect="1" noMove="1" noResize="1" noEditPoints="1" noAdjustHandles="1" noChangeArrowheads="1" noChangeShapeType="1" noTextEdit="1"/>
              </p:cNvSpPr>
              <p:nvPr>
                <p:ph type="body" idx="1"/>
              </p:nvPr>
            </p:nvSpPr>
            <p:spPr>
              <a:xfrm>
                <a:off x="304800" y="1295400"/>
                <a:ext cx="8610600" cy="5257800"/>
              </a:xfrm>
              <a:blipFill rotWithShape="1">
                <a:blip r:embed="rId2"/>
                <a:stretch>
                  <a:fillRect l="-1062" t="-928"/>
                </a:stretch>
              </a:blipFill>
            </p:spPr>
            <p:txBody>
              <a:bodyPr/>
              <a:lstStyle/>
              <a:p>
                <a:r>
                  <a:rPr lang="en-US">
                    <a:noFill/>
                  </a:rPr>
                  <a:t> </a:t>
                </a:r>
              </a:p>
            </p:txBody>
          </p:sp>
        </mc:Fallback>
      </mc:AlternateContent>
    </p:spTree>
    <p:extLst>
      <p:ext uri="{BB962C8B-B14F-4D97-AF65-F5344CB8AC3E}">
        <p14:creationId xmlns:p14="http://schemas.microsoft.com/office/powerpoint/2010/main" val="32086739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610600" cy="5257800"/>
          </a:xfrm>
        </p:spPr>
        <p:txBody>
          <a:bodyPr/>
          <a:lstStyle/>
          <a:p>
            <a:pPr marL="0" indent="0" fontAlgn="auto">
              <a:spcAft>
                <a:spcPts val="0"/>
              </a:spcAft>
              <a:buNone/>
              <a:defRPr/>
            </a:pPr>
            <a:r>
              <a:rPr lang="en-US" sz="2400" b="1" dirty="0" smtClean="0"/>
              <a:t>Now we have a different set of comparisons to make but without the approximations for grid scale factor or computing the elevation factor.  And, we can now carry vertical as well.</a:t>
            </a:r>
          </a:p>
          <a:p>
            <a:pPr fontAlgn="auto">
              <a:spcAft>
                <a:spcPts val="0"/>
              </a:spcAft>
              <a:defRPr/>
            </a:pPr>
            <a:r>
              <a:rPr lang="en-US" sz="2400" b="1" dirty="0" smtClean="0"/>
              <a:t>Using the 3-D Pythagorean Theorem:</a:t>
            </a:r>
          </a:p>
          <a:p>
            <a:pPr marL="0" indent="0" fontAlgn="auto">
              <a:spcAft>
                <a:spcPts val="0"/>
              </a:spcAft>
              <a:buNone/>
              <a:defRPr/>
            </a:pPr>
            <a:r>
              <a:rPr lang="en-US" sz="2400" b="1" dirty="0" smtClean="0"/>
              <a:t>       - Ellipsoid distance is 15,885.949 + 0.004 m =     15,885.953 m</a:t>
            </a:r>
          </a:p>
          <a:p>
            <a:pPr marL="0" indent="0" fontAlgn="auto">
              <a:spcAft>
                <a:spcPts val="0"/>
              </a:spcAft>
              <a:buNone/>
              <a:defRPr/>
            </a:pPr>
            <a:r>
              <a:rPr lang="en-US" sz="2400" b="1" dirty="0"/>
              <a:t> </a:t>
            </a:r>
            <a:r>
              <a:rPr lang="en-US" sz="2400" b="1" dirty="0" smtClean="0"/>
              <a:t>      - HD(3) at Reilly is                                               =     15,888.863 m</a:t>
            </a:r>
          </a:p>
          <a:p>
            <a:pPr marL="0" indent="0" fontAlgn="auto">
              <a:spcAft>
                <a:spcPts val="0"/>
              </a:spcAft>
              <a:buNone/>
              <a:defRPr/>
            </a:pPr>
            <a:r>
              <a:rPr lang="en-US" sz="2400" b="1" dirty="0"/>
              <a:t> </a:t>
            </a:r>
            <a:r>
              <a:rPr lang="en-US" sz="2400" b="1" dirty="0" smtClean="0"/>
              <a:t>      - HD(3) at CrucesAir is                                        =     15,889.261m</a:t>
            </a:r>
          </a:p>
          <a:p>
            <a:pPr marL="0" indent="0" fontAlgn="auto">
              <a:spcAft>
                <a:spcPts val="0"/>
              </a:spcAft>
              <a:buNone/>
              <a:defRPr/>
            </a:pPr>
            <a:r>
              <a:rPr lang="en-US" sz="2400" b="1" dirty="0"/>
              <a:t> </a:t>
            </a:r>
            <a:r>
              <a:rPr lang="en-US" sz="2400" b="1" dirty="0" smtClean="0"/>
              <a:t>      - Mean distance is                                               =     15,889.062 m</a:t>
            </a:r>
          </a:p>
          <a:p>
            <a:pPr fontAlgn="auto">
              <a:spcAft>
                <a:spcPts val="0"/>
              </a:spcAft>
              <a:defRPr/>
            </a:pPr>
            <a:r>
              <a:rPr lang="en-US" sz="2400" b="1" dirty="0" smtClean="0"/>
              <a:t>Using the rotation matrix:</a:t>
            </a:r>
            <a:endParaRPr lang="en-US" sz="2400" b="1" dirty="0"/>
          </a:p>
          <a:p>
            <a:pPr marL="0" indent="0" fontAlgn="auto">
              <a:spcAft>
                <a:spcPts val="0"/>
              </a:spcAft>
              <a:buNone/>
              <a:defRPr/>
            </a:pPr>
            <a:r>
              <a:rPr lang="en-US" sz="2400" b="1" dirty="0" smtClean="0"/>
              <a:t>       - HD(1) Reilly to CrucesAir is                            =      15,889.248 m</a:t>
            </a:r>
          </a:p>
          <a:p>
            <a:pPr marL="0" indent="0" fontAlgn="auto">
              <a:spcAft>
                <a:spcPts val="0"/>
              </a:spcAft>
              <a:buNone/>
              <a:defRPr/>
            </a:pPr>
            <a:r>
              <a:rPr lang="en-US" sz="2400" b="1" dirty="0"/>
              <a:t> </a:t>
            </a:r>
            <a:r>
              <a:rPr lang="en-US" sz="2400" b="1" dirty="0" smtClean="0"/>
              <a:t>      - HD(1) CrucesAir to Reilly is                            =      15,888.851 m</a:t>
            </a:r>
          </a:p>
          <a:p>
            <a:pPr marL="0" indent="0" fontAlgn="auto">
              <a:spcAft>
                <a:spcPts val="0"/>
              </a:spcAft>
              <a:buNone/>
              <a:defRPr/>
            </a:pPr>
            <a:r>
              <a:rPr lang="en-US" sz="2400" b="1" dirty="0"/>
              <a:t> </a:t>
            </a:r>
            <a:r>
              <a:rPr lang="en-US" sz="2400" b="1" dirty="0" smtClean="0"/>
              <a:t>      - Mean distance is                                              =      15,889.050 m</a:t>
            </a:r>
          </a:p>
          <a:p>
            <a:pPr marL="0" indent="0" algn="ctr" fontAlgn="auto">
              <a:spcAft>
                <a:spcPts val="0"/>
              </a:spcAft>
              <a:buNone/>
              <a:defRPr/>
            </a:pPr>
            <a:r>
              <a:rPr lang="en-US" b="1" dirty="0" smtClean="0"/>
              <a:t> </a:t>
            </a:r>
          </a:p>
        </p:txBody>
      </p:sp>
    </p:spTree>
    <p:extLst>
      <p:ext uri="{BB962C8B-B14F-4D97-AF65-F5344CB8AC3E}">
        <p14:creationId xmlns:p14="http://schemas.microsoft.com/office/powerpoint/2010/main" val="12319483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534400" cy="5257800"/>
          </a:xfrm>
        </p:spPr>
        <p:txBody>
          <a:bodyPr/>
          <a:lstStyle/>
          <a:p>
            <a:pPr marL="0" indent="0" fontAlgn="auto">
              <a:spcAft>
                <a:spcPts val="0"/>
              </a:spcAft>
              <a:buNone/>
              <a:defRPr/>
            </a:pPr>
            <a:r>
              <a:rPr lang="en-US" sz="2400" b="1" dirty="0" smtClean="0"/>
              <a:t>Some conclusions/points: The user is responsible for correct use!</a:t>
            </a:r>
          </a:p>
          <a:p>
            <a:pPr marL="0" indent="0" fontAlgn="auto">
              <a:spcAft>
                <a:spcPts val="0"/>
              </a:spcAft>
              <a:buNone/>
              <a:defRPr/>
            </a:pPr>
            <a:r>
              <a:rPr lang="en-US" sz="2400" b="1" dirty="0" smtClean="0"/>
              <a:t> 1. Surveyors are responsible for measurements.</a:t>
            </a:r>
          </a:p>
          <a:p>
            <a:pPr marL="0" indent="0" fontAlgn="auto">
              <a:spcAft>
                <a:spcPts val="0"/>
              </a:spcAft>
              <a:buNone/>
              <a:defRPr/>
            </a:pPr>
            <a:r>
              <a:rPr lang="en-US" sz="2400" b="1" dirty="0"/>
              <a:t> </a:t>
            </a:r>
            <a:r>
              <a:rPr lang="en-US" sz="2400" b="1" dirty="0" smtClean="0"/>
              <a:t>2. GIS persons use measurements and specify how.</a:t>
            </a:r>
          </a:p>
          <a:p>
            <a:pPr marL="0" indent="0" fontAlgn="auto">
              <a:spcAft>
                <a:spcPts val="0"/>
              </a:spcAft>
              <a:buNone/>
              <a:defRPr/>
            </a:pPr>
            <a:r>
              <a:rPr lang="en-US" sz="2400" b="1" dirty="0"/>
              <a:t> </a:t>
            </a:r>
            <a:r>
              <a:rPr lang="en-US" sz="2400" b="1" dirty="0" smtClean="0"/>
              <a:t>3. It is impossible to portray a curved earth on a flat map to scale without distortion.</a:t>
            </a:r>
          </a:p>
          <a:p>
            <a:pPr marL="0" indent="0" fontAlgn="auto">
              <a:spcAft>
                <a:spcPts val="0"/>
              </a:spcAft>
              <a:buNone/>
              <a:defRPr/>
            </a:pPr>
            <a:r>
              <a:rPr lang="en-US" sz="2400" b="1" dirty="0"/>
              <a:t> </a:t>
            </a:r>
            <a:r>
              <a:rPr lang="en-US" sz="2400" b="1" dirty="0" smtClean="0"/>
              <a:t>4. Traditional computations are performed on ellipsoid or grid.</a:t>
            </a:r>
          </a:p>
          <a:p>
            <a:pPr marL="0" indent="0" fontAlgn="auto">
              <a:spcAft>
                <a:spcPts val="0"/>
              </a:spcAft>
              <a:buNone/>
              <a:defRPr/>
            </a:pPr>
            <a:r>
              <a:rPr lang="en-US" sz="2400" b="1" dirty="0"/>
              <a:t> </a:t>
            </a:r>
            <a:r>
              <a:rPr lang="en-US" sz="2400" b="1" dirty="0" smtClean="0"/>
              <a:t>5. GSDM performs computations in 3-D space without distortion.</a:t>
            </a:r>
          </a:p>
          <a:p>
            <a:pPr marL="0" indent="0" fontAlgn="auto">
              <a:spcAft>
                <a:spcPts val="0"/>
              </a:spcAft>
              <a:buNone/>
              <a:defRPr/>
            </a:pPr>
            <a:r>
              <a:rPr lang="en-US" sz="2400" b="1" dirty="0"/>
              <a:t> </a:t>
            </a:r>
            <a:r>
              <a:rPr lang="en-US" sz="2400" b="1" dirty="0" smtClean="0"/>
              <a:t>6. A LDP can be used effectively (if documented and followed).</a:t>
            </a:r>
          </a:p>
          <a:p>
            <a:pPr marL="0" indent="0" fontAlgn="auto">
              <a:spcAft>
                <a:spcPts val="0"/>
              </a:spcAft>
              <a:buNone/>
              <a:defRPr/>
            </a:pPr>
            <a:r>
              <a:rPr lang="en-US" sz="2400" b="1" dirty="0"/>
              <a:t> </a:t>
            </a:r>
            <a:r>
              <a:rPr lang="en-US" sz="2400" b="1" dirty="0" smtClean="0"/>
              <a:t>7. The GSDM accommodates 3-D – LDP only 2-D</a:t>
            </a:r>
          </a:p>
          <a:p>
            <a:pPr marL="0" indent="0" fontAlgn="auto">
              <a:spcAft>
                <a:spcPts val="0"/>
              </a:spcAft>
              <a:buNone/>
              <a:defRPr/>
            </a:pPr>
            <a:r>
              <a:rPr lang="en-US" sz="2400" b="1" dirty="0"/>
              <a:t> </a:t>
            </a:r>
            <a:r>
              <a:rPr lang="en-US" sz="2400" b="1" dirty="0" smtClean="0"/>
              <a:t>8. Not covered in this seminar – but the GSDM handles error propagation and standard deviations with aplomb.</a:t>
            </a:r>
          </a:p>
          <a:p>
            <a:pPr marL="0" indent="0" fontAlgn="auto">
              <a:spcAft>
                <a:spcPts val="0"/>
              </a:spcAft>
              <a:buNone/>
              <a:defRPr/>
            </a:pPr>
            <a:r>
              <a:rPr lang="en-US" sz="2400" b="1" dirty="0"/>
              <a:t> </a:t>
            </a:r>
            <a:r>
              <a:rPr lang="en-US" sz="2400" b="1" dirty="0" smtClean="0"/>
              <a:t>9. Extensive documentation on-line at </a:t>
            </a:r>
            <a:r>
              <a:rPr lang="en-US" sz="2400" b="1" dirty="0" smtClean="0">
                <a:hlinkClick r:id="rId2"/>
              </a:rPr>
              <a:t>www.globalcogo.com</a:t>
            </a:r>
            <a:r>
              <a:rPr lang="en-US" sz="2400" b="1" dirty="0" smtClean="0"/>
              <a:t> </a:t>
            </a:r>
          </a:p>
        </p:txBody>
      </p:sp>
    </p:spTree>
    <p:extLst>
      <p:ext uri="{BB962C8B-B14F-4D97-AF65-F5344CB8AC3E}">
        <p14:creationId xmlns:p14="http://schemas.microsoft.com/office/powerpoint/2010/main" val="17265053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City of Las Cruces – April 24, 2015 </a:t>
            </a:r>
            <a:br>
              <a:rPr lang="en-US" sz="1600" b="1" dirty="0"/>
            </a:br>
            <a:r>
              <a:rPr lang="en-US" sz="1600" b="1" dirty="0"/>
              <a:t>Datums, Coordinate Systems, LDPs &amp; the GSDM - Burkholder</a:t>
            </a:r>
            <a:endParaRPr lang="en-US" sz="1600" b="1" dirty="0" smtClean="0"/>
          </a:p>
        </p:txBody>
      </p:sp>
      <p:sp>
        <p:nvSpPr>
          <p:cNvPr id="4099" name="Rectangle 3"/>
          <p:cNvSpPr>
            <a:spLocks noGrp="1" noChangeArrowheads="1"/>
          </p:cNvSpPr>
          <p:nvPr>
            <p:ph type="body" idx="1"/>
          </p:nvPr>
        </p:nvSpPr>
        <p:spPr>
          <a:xfrm>
            <a:off x="304800" y="1295400"/>
            <a:ext cx="8382000" cy="5257800"/>
          </a:xfrm>
        </p:spPr>
        <p:txBody>
          <a:bodyPr/>
          <a:lstStyle/>
          <a:p>
            <a:pPr marL="0" indent="0" algn="ctr" fontAlgn="auto">
              <a:spcAft>
                <a:spcPts val="0"/>
              </a:spcAft>
              <a:buNone/>
              <a:defRPr/>
            </a:pPr>
            <a:r>
              <a:rPr lang="en-US" b="1" dirty="0" smtClean="0"/>
              <a:t>Questions?</a:t>
            </a:r>
          </a:p>
          <a:p>
            <a:pPr marL="0" indent="0" fontAlgn="auto">
              <a:spcAft>
                <a:spcPts val="0"/>
              </a:spcAft>
              <a:buNone/>
              <a:defRPr/>
            </a:pPr>
            <a:endParaRPr lang="en-US" sz="2400" b="1" dirty="0"/>
          </a:p>
          <a:p>
            <a:pPr marL="0" indent="0" fontAlgn="auto">
              <a:spcAft>
                <a:spcPts val="0"/>
              </a:spcAft>
              <a:buNone/>
              <a:defRPr/>
            </a:pPr>
            <a:r>
              <a:rPr lang="en-US" sz="2400" b="1" dirty="0" smtClean="0"/>
              <a:t>FYI –  </a:t>
            </a:r>
          </a:p>
          <a:p>
            <a:pPr fontAlgn="auto">
              <a:spcAft>
                <a:spcPts val="0"/>
              </a:spcAft>
              <a:defRPr/>
            </a:pPr>
            <a:r>
              <a:rPr lang="en-US" sz="2400" b="1" dirty="0" smtClean="0"/>
              <a:t>Power point file at </a:t>
            </a:r>
            <a:r>
              <a:rPr lang="en-US" sz="2400" b="1" dirty="0" smtClean="0">
                <a:hlinkClick r:id="rId3"/>
              </a:rPr>
              <a:t>www.globalcogo.com/LC-Sem.pptx</a:t>
            </a:r>
            <a:r>
              <a:rPr lang="en-US" sz="2400" b="1" dirty="0" smtClean="0"/>
              <a:t> </a:t>
            </a:r>
          </a:p>
          <a:p>
            <a:pPr fontAlgn="auto">
              <a:spcAft>
                <a:spcPts val="0"/>
              </a:spcAft>
              <a:defRPr/>
            </a:pPr>
            <a:r>
              <a:rPr lang="en-US" sz="2400" b="1" dirty="0" smtClean="0"/>
              <a:t>PDF file </a:t>
            </a:r>
            <a:r>
              <a:rPr lang="en-US" sz="2400" b="1" smtClean="0"/>
              <a:t>at </a:t>
            </a:r>
            <a:r>
              <a:rPr lang="en-US" sz="2400" b="1" smtClean="0">
                <a:hlinkClick r:id="rId4"/>
              </a:rPr>
              <a:t>www.globalcogo.com/LC-Sem.pdf</a:t>
            </a:r>
            <a:r>
              <a:rPr lang="en-US" sz="2400" b="1" smtClean="0"/>
              <a:t> </a:t>
            </a:r>
            <a:endParaRPr lang="en-US" sz="2400" b="1" smtClean="0"/>
          </a:p>
          <a:p>
            <a:pPr marL="0" indent="0" fontAlgn="auto">
              <a:spcAft>
                <a:spcPts val="0"/>
              </a:spcAft>
              <a:buNone/>
              <a:defRPr/>
            </a:pPr>
            <a:endParaRPr lang="en-US" sz="2400" b="1" dirty="0"/>
          </a:p>
          <a:p>
            <a:pPr marL="0" indent="0" algn="ctr" fontAlgn="auto">
              <a:spcAft>
                <a:spcPts val="0"/>
              </a:spcAft>
              <a:buNone/>
              <a:defRPr/>
            </a:pPr>
            <a:r>
              <a:rPr lang="en-US" sz="3600" b="1" dirty="0" smtClean="0"/>
              <a:t>Don’t forget Evaluations!</a:t>
            </a:r>
          </a:p>
          <a:p>
            <a:pPr marL="0" indent="0" fontAlgn="auto">
              <a:spcAft>
                <a:spcPts val="0"/>
              </a:spcAft>
              <a:buNone/>
              <a:defRPr/>
            </a:pPr>
            <a:endParaRPr lang="en-US" sz="2400" b="1" dirty="0"/>
          </a:p>
          <a:p>
            <a:pPr marL="0" indent="0" fontAlgn="auto">
              <a:spcAft>
                <a:spcPts val="0"/>
              </a:spcAft>
              <a:buNone/>
              <a:defRPr/>
            </a:pPr>
            <a:endParaRPr lang="en-US" sz="2400" b="1" dirty="0" smtClean="0"/>
          </a:p>
          <a:p>
            <a:pPr marL="0" indent="0" algn="ctr" fontAlgn="auto">
              <a:spcAft>
                <a:spcPts val="0"/>
              </a:spcAft>
              <a:buNone/>
              <a:defRPr/>
            </a:pPr>
            <a:r>
              <a:rPr lang="en-US" b="1" dirty="0" smtClean="0"/>
              <a:t>Thank you for coming! </a:t>
            </a:r>
          </a:p>
        </p:txBody>
      </p:sp>
    </p:spTree>
    <p:extLst>
      <p:ext uri="{BB962C8B-B14F-4D97-AF65-F5344CB8AC3E}">
        <p14:creationId xmlns:p14="http://schemas.microsoft.com/office/powerpoint/2010/main" val="33338152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3901</TotalTime>
  <Words>3094</Words>
  <Application>Microsoft Office PowerPoint</Application>
  <PresentationFormat>On-screen Show (4:3)</PresentationFormat>
  <Paragraphs>469</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Datums, Coordinate Systems, Low Distortion Projections (LDP), &amp; the Global Spatial Data Model (GSDM)     Hosted by: City of Las Cruces Public Works/Project Development and Community Development/GIS  April 24, 2015 - 1:00 to 5:00 p.m.  Earl F. Burkholder, PS, PE, F.ASCE – NMSU Emeritus Faculty Global COGO, Inc. – Las Cruces, NM 88003 Email: eburk@globalcogo.com    URL: www.globalcogo.com  </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lpstr>City of Las Cruces – April 24, 2015  Datums, Coordinate Systems, LDPs &amp; the GSDM - Burkholder</vt:lpstr>
    </vt:vector>
  </TitlesOfParts>
  <Company>Genco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to Western Federation of Professional Surveyors</dc:title>
  <dc:creator>Earl F. Burkholder</dc:creator>
  <cp:lastModifiedBy>Earl F. Burkholder</cp:lastModifiedBy>
  <cp:revision>290</cp:revision>
  <cp:lastPrinted>2015-02-13T23:29:56Z</cp:lastPrinted>
  <dcterms:created xsi:type="dcterms:W3CDTF">2011-12-30T21:57:50Z</dcterms:created>
  <dcterms:modified xsi:type="dcterms:W3CDTF">2015-04-18T21:33:39Z</dcterms:modified>
</cp:coreProperties>
</file>