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77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6" r:id="rId12"/>
    <p:sldId id="290" r:id="rId13"/>
    <p:sldId id="291" r:id="rId14"/>
    <p:sldId id="297" r:id="rId15"/>
    <p:sldId id="292" r:id="rId16"/>
    <p:sldId id="293" r:id="rId17"/>
    <p:sldId id="299" r:id="rId18"/>
    <p:sldId id="298" r:id="rId19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7B8E7DA-4AE8-4E4B-B9A0-6F130C5816D1}" type="datetimeFigureOut">
              <a:rPr lang="en-US"/>
              <a:pPr>
                <a:defRPr/>
              </a:pPr>
              <a:t>3/22/2012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4854A1C-180F-42BF-99D3-9EA6A4F771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0676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EF13D-4D95-4A00-B421-2D48ABD1FBD0}" type="datetimeFigureOut">
              <a:rPr lang="en-US"/>
              <a:pPr>
                <a:defRPr/>
              </a:pPr>
              <a:t>3/22/2012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FE2A4-6116-431E-927C-B1F431C616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158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6F98E-5A87-41BD-9821-BEFA7319FA31}" type="datetimeFigureOut">
              <a:rPr lang="en-US"/>
              <a:pPr>
                <a:defRPr/>
              </a:pPr>
              <a:t>3/22/2012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5C29B-5942-48F6-A829-9A5237B63D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502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2A29D-9FA1-4102-A64A-570E6F33D1BB}" type="datetimeFigureOut">
              <a:rPr lang="en-US"/>
              <a:pPr>
                <a:defRPr/>
              </a:pPr>
              <a:t>3/22/2012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7CE1D-E531-4FC7-9420-D22BC0B328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246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9166D-C0E9-4CA2-9EFB-C9528CFD78B6}" type="datetimeFigureOut">
              <a:rPr lang="en-US"/>
              <a:pPr>
                <a:defRPr/>
              </a:pPr>
              <a:t>3/22/2012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A7EA5-9057-4ACF-9C84-AB77556335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9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025B8-DBA4-451A-88BD-7986515D3505}" type="datetimeFigureOut">
              <a:rPr lang="en-US"/>
              <a:pPr>
                <a:defRPr/>
              </a:pPr>
              <a:t>3/22/2012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27828-1E32-4AE1-852C-348C455897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389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C54FF-0786-43B0-B5FE-B406452D145F}" type="datetimeFigureOut">
              <a:rPr lang="en-US"/>
              <a:pPr>
                <a:defRPr/>
              </a:pPr>
              <a:t>3/22/2012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68859-67A2-4948-8450-3F1367EA28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052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46DE9-73B6-4CD7-A1A6-4DF8082B61AE}" type="datetimeFigureOut">
              <a:rPr lang="en-US"/>
              <a:pPr>
                <a:defRPr/>
              </a:pPr>
              <a:t>3/22/2012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98201-FF81-469F-B72F-A0CA7E04E8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732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41E46-3443-4823-B01C-F74379E21251}" type="datetimeFigureOut">
              <a:rPr lang="en-US"/>
              <a:pPr>
                <a:defRPr/>
              </a:pPr>
              <a:t>3/22/2012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03289-F5D9-4849-8A48-EB0B2F0525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842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4D8EC-45F7-4E63-910C-513E6F9D94EE}" type="datetimeFigureOut">
              <a:rPr lang="en-US"/>
              <a:pPr>
                <a:defRPr/>
              </a:pPr>
              <a:t>3/22/2012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A804F-2A22-4C10-9499-4A6D43AB2B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503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91625-1A3A-4ADA-A4F0-609B7C1DB8D3}" type="datetimeFigureOut">
              <a:rPr lang="en-US"/>
              <a:pPr>
                <a:defRPr/>
              </a:pPr>
              <a:t>3/22/2012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383C5-C074-4A7E-B666-EC830A63FC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183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2DA42-39B1-4492-85FA-7CF33C3E0443}" type="datetimeFigureOut">
              <a:rPr lang="en-US"/>
              <a:pPr>
                <a:defRPr/>
              </a:pPr>
              <a:t>3/22/2012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C5F62-2BF7-4A5A-A59D-ACC2BB7999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243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07DAFC-5360-4220-9274-007D76693F8A}" type="datetimeFigureOut">
              <a:rPr lang="en-US"/>
              <a:pPr>
                <a:defRPr/>
              </a:pPr>
              <a:t>3/22/2012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144097-CA13-42CB-862B-29D663AD5E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ctorsinc.com/" TargetMode="External"/><Relationship Id="rId2" Type="http://schemas.openxmlformats.org/officeDocument/2006/relationships/hyperlink" Target="mailto:robertg@vectorsinc.com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globalcogo.com/" TargetMode="External"/><Relationship Id="rId4" Type="http://schemas.openxmlformats.org/officeDocument/2006/relationships/hyperlink" Target="mailto:eburk@globalcogo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lobalcogo.com/LDPvsGSDM.pdf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lobalcogo.com/ABET-sur.pdf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lobalcogo.com/WestFed.pdf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762000"/>
            <a:ext cx="8305800" cy="4876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b="1" dirty="0" smtClean="0"/>
              <a:t>Technology Forum </a:t>
            </a:r>
            <a:br>
              <a:rPr lang="en-US" sz="2400" b="1" dirty="0" smtClean="0"/>
            </a:br>
            <a:r>
              <a:rPr lang="en-US" sz="2700" b="1" dirty="0" smtClean="0"/>
              <a:t>New Mexico Professional Surveyors Conference</a:t>
            </a:r>
            <a:br>
              <a:rPr lang="en-US" sz="2700" b="1" dirty="0" smtClean="0"/>
            </a:br>
            <a:r>
              <a:rPr lang="en-US" sz="2000" b="1" dirty="0" smtClean="0"/>
              <a:t>Marriott Pyramid North Hotel – Albuquerque, NM</a:t>
            </a:r>
            <a:br>
              <a:rPr lang="en-US" sz="2000" b="1" dirty="0" smtClean="0"/>
            </a:br>
            <a:r>
              <a:rPr lang="en-US" sz="2000" b="1" dirty="0" smtClean="0"/>
              <a:t>March 23 &amp; 24, 2012</a:t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1800" b="1" dirty="0" smtClean="0"/>
              <a:t>Robert Green, PLS – Geodetic Consultant</a:t>
            </a:r>
            <a:br>
              <a:rPr lang="en-US" sz="1800" b="1" dirty="0" smtClean="0"/>
            </a:br>
            <a:r>
              <a:rPr lang="en-US" sz="1800" b="1" dirty="0" smtClean="0"/>
              <a:t>Vectors Inc. – Albuquerque, NM 87109</a:t>
            </a:r>
            <a:br>
              <a:rPr lang="en-US" sz="1800" b="1" dirty="0" smtClean="0"/>
            </a:br>
            <a:r>
              <a:rPr lang="en-US" sz="1800" b="1" dirty="0" smtClean="0"/>
              <a:t>Email: </a:t>
            </a:r>
            <a:r>
              <a:rPr lang="en-US" sz="1800" b="1" dirty="0" smtClean="0">
                <a:hlinkClick r:id="rId2"/>
              </a:rPr>
              <a:t>robertg@vectorsinc.com</a:t>
            </a:r>
            <a:r>
              <a:rPr lang="en-US" sz="1800" b="1" dirty="0" smtClean="0"/>
              <a:t> </a:t>
            </a:r>
            <a:br>
              <a:rPr lang="en-US" sz="1800" b="1" dirty="0" smtClean="0"/>
            </a:br>
            <a:r>
              <a:rPr lang="en-US" sz="1800" b="1" dirty="0" smtClean="0"/>
              <a:t>URL: </a:t>
            </a:r>
            <a:r>
              <a:rPr lang="en-US" sz="1800" b="1" dirty="0" smtClean="0">
                <a:hlinkClick r:id="rId3"/>
              </a:rPr>
              <a:t>www.vectorsinc.com</a:t>
            </a:r>
            <a:r>
              <a:rPr lang="en-US" sz="1800" b="1" dirty="0" smtClean="0"/>
              <a:t> 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 Earl F. Burkholder, PS, PE, F.ASCE – NMSU Emeritus Faculty</a:t>
            </a:r>
            <a:br>
              <a:rPr lang="en-US" sz="1800" b="1" dirty="0" smtClean="0"/>
            </a:br>
            <a:r>
              <a:rPr lang="en-US" sz="1800" b="1" dirty="0" smtClean="0"/>
              <a:t>Global COGO, Inc. – Las Cruces, NM 88003</a:t>
            </a:r>
            <a:br>
              <a:rPr lang="en-US" sz="1800" b="1" dirty="0" smtClean="0"/>
            </a:br>
            <a:r>
              <a:rPr lang="en-US" sz="1800" b="1" dirty="0" smtClean="0"/>
              <a:t>Email: </a:t>
            </a:r>
            <a:r>
              <a:rPr lang="en-US" sz="1800" b="1" dirty="0" smtClean="0">
                <a:hlinkClick r:id="rId4"/>
              </a:rPr>
              <a:t>eburk@globalcogo.com</a:t>
            </a:r>
            <a:r>
              <a:rPr lang="en-US" sz="1800" b="1" dirty="0" smtClean="0"/>
              <a:t>   </a:t>
            </a:r>
            <a:br>
              <a:rPr lang="en-US" sz="1800" b="1" dirty="0" smtClean="0"/>
            </a:br>
            <a:r>
              <a:rPr lang="en-US" sz="1800" b="1" dirty="0" smtClean="0"/>
              <a:t>URL: </a:t>
            </a:r>
            <a:r>
              <a:rPr lang="en-US" sz="1800" b="1" dirty="0" smtClean="0">
                <a:hlinkClick r:id="rId5"/>
              </a:rPr>
              <a:t>www.globalcogo.com</a:t>
            </a:r>
            <a:r>
              <a:rPr lang="en-US" sz="1800" b="1" dirty="0" smtClean="0"/>
              <a:t> </a:t>
            </a:r>
            <a:br>
              <a:rPr lang="en-US" sz="1800" b="1" dirty="0" smtClean="0"/>
            </a:br>
            <a:endParaRPr lang="en-US" sz="1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6248400"/>
            <a:ext cx="7010400" cy="381000"/>
          </a:xfrm>
        </p:spPr>
        <p:txBody>
          <a:bodyPr rtlCol="0">
            <a:normAutofit fontScale="92500" lnSpcReduction="20000"/>
          </a:bodyPr>
          <a:lstStyle/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552450"/>
          </a:xfrm>
        </p:spPr>
        <p:txBody>
          <a:bodyPr/>
          <a:lstStyle/>
          <a:p>
            <a:r>
              <a:rPr lang="en-US" sz="1600" b="1" dirty="0" smtClean="0"/>
              <a:t>Technology Forum – NMPS Conference – Marriott Pyramid North Hotel </a:t>
            </a:r>
            <a:br>
              <a:rPr lang="en-US" sz="1600" b="1" dirty="0" smtClean="0"/>
            </a:br>
            <a:r>
              <a:rPr lang="en-US" sz="1600" b="1" dirty="0" smtClean="0"/>
              <a:t>Albuquerque, NM – March 24, 2012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143000"/>
            <a:ext cx="8153400" cy="51816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Presenter:  Robert Green, PLS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Consultant and Certified Trimble Trainer (Vectors Inc</a:t>
            </a:r>
            <a:r>
              <a:rPr lang="en-US" sz="2400" b="1" dirty="0" smtClean="0"/>
              <a:t>.).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Former member Colorado Board of </a:t>
            </a:r>
            <a:r>
              <a:rPr lang="en-US" sz="2400" b="1" dirty="0" smtClean="0"/>
              <a:t>Licensure.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Extensive experience in Geodetic </a:t>
            </a:r>
            <a:r>
              <a:rPr lang="en-US" sz="2400" b="1" dirty="0" smtClean="0"/>
              <a:t>Surveying.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Presentation on 3-D survey of drug tunnel into </a:t>
            </a:r>
            <a:r>
              <a:rPr lang="en-US" sz="2400" b="1" dirty="0" smtClean="0"/>
              <a:t>Mexico.</a:t>
            </a:r>
            <a:endParaRPr lang="en-US" sz="2400" b="1" dirty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b="1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Presenter: Earl F. Burkholder, PS, PE, F.ASCE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Served as NMPS President </a:t>
            </a:r>
            <a:r>
              <a:rPr lang="en-US" sz="2400" b="1" dirty="0" smtClean="0"/>
              <a:t>2009.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Retired from NMSU Surveying Engineering in July 2010.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Wrote book, The 3-D Global Spatial Data Model (GSDM).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Currently serves as Chair – ASCE Geomatics Division EXCOM.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200" b="1" dirty="0" smtClean="0"/>
          </a:p>
        </p:txBody>
      </p:sp>
    </p:spTree>
    <p:extLst>
      <p:ext uri="{BB962C8B-B14F-4D97-AF65-F5344CB8AC3E}">
        <p14:creationId xmlns:p14="http://schemas.microsoft.com/office/powerpoint/2010/main" val="281510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552450"/>
          </a:xfrm>
        </p:spPr>
        <p:txBody>
          <a:bodyPr/>
          <a:lstStyle/>
          <a:p>
            <a:r>
              <a:rPr lang="en-US" sz="1600" b="1" dirty="0" smtClean="0"/>
              <a:t>Technology Forum – NMPS Conference – Marriott Pyramid North Hotel </a:t>
            </a:r>
            <a:br>
              <a:rPr lang="en-US" sz="1600" b="1" dirty="0" smtClean="0"/>
            </a:br>
            <a:r>
              <a:rPr lang="en-US" sz="1600" b="1" dirty="0" smtClean="0"/>
              <a:t>Albuquerque, NM – March 24, 2012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143000"/>
            <a:ext cx="8153400" cy="5181600"/>
          </a:xfrm>
        </p:spPr>
        <p:txBody>
          <a:bodyPr rtlCol="0">
            <a:normAutofit lnSpcReduction="100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Presenter:  Robert Green, PLS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New signals in space revisited – GPS/GNSS </a:t>
            </a:r>
            <a:r>
              <a:rPr lang="en-US" sz="2400" b="1" dirty="0" smtClean="0"/>
              <a:t>modernization.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err="1" smtClean="0"/>
              <a:t>Narrowbanding</a:t>
            </a:r>
            <a:r>
              <a:rPr lang="en-US" sz="2400" b="1" dirty="0" smtClean="0"/>
              <a:t> – 2013 FCC Regulation Changes That Affect RTK </a:t>
            </a:r>
            <a:r>
              <a:rPr lang="en-US" sz="2400" b="1" dirty="0" smtClean="0"/>
              <a:t>Users.</a:t>
            </a:r>
            <a:endParaRPr lang="en-US" sz="2400" b="1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b="1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Presenter: Earl F. Burkholder, PS, PE, F.ASCE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Will post list of questions/issues on whiteboard.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Audience will be queried as to which items to discuss.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b="1" dirty="0" smtClean="0"/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 smtClean="0"/>
              <a:t>Both presenters will interject comments/answer questions.</a:t>
            </a:r>
          </a:p>
          <a:p>
            <a:pPr algn="l" fontAlgn="auto">
              <a:spcAft>
                <a:spcPts val="0"/>
              </a:spcAft>
              <a:defRPr/>
            </a:pPr>
            <a:endParaRPr lang="en-US" sz="2400" b="1" dirty="0" smtClean="0"/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 smtClean="0"/>
              <a:t>Evaluations/feedback will be conducted at end of session.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200" b="1" dirty="0" smtClean="0"/>
          </a:p>
        </p:txBody>
      </p:sp>
    </p:spTree>
    <p:extLst>
      <p:ext uri="{BB962C8B-B14F-4D97-AF65-F5344CB8AC3E}">
        <p14:creationId xmlns:p14="http://schemas.microsoft.com/office/powerpoint/2010/main" val="107514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552450"/>
          </a:xfrm>
        </p:spPr>
        <p:txBody>
          <a:bodyPr/>
          <a:lstStyle/>
          <a:p>
            <a:r>
              <a:rPr lang="en-US" sz="1600" b="1" dirty="0" smtClean="0"/>
              <a:t>Technology Forum – NMPS Conference – Marriott Pyramid North Hotel </a:t>
            </a:r>
            <a:br>
              <a:rPr lang="en-US" sz="1600" b="1" dirty="0" smtClean="0"/>
            </a:br>
            <a:r>
              <a:rPr lang="en-US" sz="1600" b="1" dirty="0" smtClean="0"/>
              <a:t>Albuquerque, NM – March 24, 2012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143000"/>
            <a:ext cx="8153400" cy="5181600"/>
          </a:xfrm>
        </p:spPr>
        <p:txBody>
          <a:bodyPr rtlCol="0">
            <a:normAutofit lnSpcReduction="10000"/>
          </a:bodyPr>
          <a:lstStyle/>
          <a:p>
            <a:pPr marL="457200" indent="-457200" algn="l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sz="2400" b="1" dirty="0" smtClean="0"/>
              <a:t>LightSquared Issues – will 4G be denied forever?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sz="2400" b="1" dirty="0" smtClean="0"/>
              <a:t>Minimum Standards – Control Survey </a:t>
            </a:r>
            <a:r>
              <a:rPr lang="en-US" sz="2400" b="1" dirty="0" smtClean="0"/>
              <a:t>Reporting.</a:t>
            </a:r>
            <a:endParaRPr lang="en-US" sz="2400" b="1" dirty="0" smtClean="0"/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sz="2400" b="1" dirty="0" smtClean="0"/>
              <a:t>Umbrella Surveying Organization – State Surveyor?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sz="2400" b="1" dirty="0" smtClean="0"/>
              <a:t>Height Modernization – Is there any interest?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sz="2400" b="1" dirty="0" smtClean="0"/>
              <a:t>Low Distortion Projections – </a:t>
            </a:r>
            <a:r>
              <a:rPr lang="en-US" sz="2400" b="1" dirty="0" smtClean="0"/>
              <a:t>Advantages/Disadvantages.</a:t>
            </a:r>
            <a:endParaRPr lang="en-US" sz="2400" b="1" dirty="0" smtClean="0"/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sz="2400" b="1" dirty="0" smtClean="0"/>
              <a:t>Education/Accreditation – What levels are needed?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sz="2400" b="1" dirty="0" smtClean="0"/>
              <a:t>Role of BOLPEPS related to education/new technology?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sz="2400" b="1" dirty="0" smtClean="0"/>
              <a:t>Technology overview – Vendors, Software &amp; Spatial </a:t>
            </a:r>
            <a:r>
              <a:rPr lang="en-US" sz="2400" b="1" dirty="0" smtClean="0"/>
              <a:t>Data.</a:t>
            </a:r>
            <a:endParaRPr lang="en-US" sz="2400" b="1" dirty="0" smtClean="0"/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sz="2400" b="1" dirty="0" smtClean="0"/>
              <a:t>Business model for survival – EFB proposal to </a:t>
            </a:r>
            <a:r>
              <a:rPr lang="en-US" sz="2400" b="1" dirty="0" smtClean="0"/>
              <a:t>WestFed.</a:t>
            </a:r>
            <a:endParaRPr lang="en-US" sz="2400" b="1" dirty="0" smtClean="0"/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sz="2400" b="1" dirty="0" smtClean="0"/>
              <a:t>Interaction - </a:t>
            </a:r>
            <a:r>
              <a:rPr lang="en-US" sz="2400" b="1" dirty="0" smtClean="0"/>
              <a:t>surveyors/engineers/photogrammetrists.</a:t>
            </a:r>
            <a:endParaRPr lang="en-US" sz="2400" b="1" dirty="0" smtClean="0"/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en-US" sz="2400" b="1" dirty="0"/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 smtClean="0"/>
              <a:t>Audience will be asked to help choose topics to discuss.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200" b="1" dirty="0" smtClean="0"/>
          </a:p>
        </p:txBody>
      </p:sp>
    </p:spTree>
    <p:extLst>
      <p:ext uri="{BB962C8B-B14F-4D97-AF65-F5344CB8AC3E}">
        <p14:creationId xmlns:p14="http://schemas.microsoft.com/office/powerpoint/2010/main" val="6976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552450"/>
          </a:xfrm>
        </p:spPr>
        <p:txBody>
          <a:bodyPr/>
          <a:lstStyle/>
          <a:p>
            <a:r>
              <a:rPr lang="en-US" sz="1600" b="1" dirty="0" smtClean="0"/>
              <a:t>Technology Forum – NMPS Conference – Marriott Pyramid North Hotel </a:t>
            </a:r>
            <a:br>
              <a:rPr lang="en-US" sz="1600" b="1" dirty="0" smtClean="0"/>
            </a:br>
            <a:r>
              <a:rPr lang="en-US" sz="1600" b="1" dirty="0" smtClean="0"/>
              <a:t>Albuquerque, NM – March 24, 2012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143000"/>
            <a:ext cx="8153400" cy="51816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LightSquared: 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Campaign promises to provide internet to masses.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Technology company buys up existing capability.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Business plan is for wholesale distribution.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Acquired spectrum rights and developing business plan.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Testing ran into problems.  Checks and balances?</a:t>
            </a:r>
            <a:endParaRPr lang="en-US" sz="2400" b="1" dirty="0"/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 smtClean="0"/>
              <a:t>GPS </a:t>
            </a:r>
            <a:r>
              <a:rPr lang="en-US" sz="2400" b="1" dirty="0" smtClean="0"/>
              <a:t>vendors: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Build to take advantage of communication capability.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Utilize uncontested spectrum.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Caught with hand in cookie jar?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Are Javad claims for filters the solution?</a:t>
            </a:r>
            <a:endParaRPr lang="en-US" sz="2400" b="1" dirty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976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552450"/>
          </a:xfrm>
        </p:spPr>
        <p:txBody>
          <a:bodyPr/>
          <a:lstStyle/>
          <a:p>
            <a:r>
              <a:rPr lang="en-US" sz="1600" b="1" dirty="0" smtClean="0"/>
              <a:t>Technology Forum – NMPS Conference – Marriott Pyramid North Hotel </a:t>
            </a:r>
            <a:br>
              <a:rPr lang="en-US" sz="1600" b="1" dirty="0" smtClean="0"/>
            </a:br>
            <a:r>
              <a:rPr lang="en-US" sz="1600" b="1" dirty="0" smtClean="0"/>
              <a:t>Albuquerque, NM – March 24, 2012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143000"/>
            <a:ext cx="8153400" cy="5410200"/>
          </a:xfrm>
        </p:spPr>
        <p:txBody>
          <a:bodyPr rtlCol="0">
            <a:normAutofit lnSpcReduction="100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Minimum </a:t>
            </a:r>
            <a:r>
              <a:rPr lang="en-US" sz="2400" b="1" dirty="0" smtClean="0"/>
              <a:t>Standards: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What is the purpose?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Who develops minimum standards?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How are minimum standards enforced?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What are consequences of ignoring minimum standards?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Specifically, minimum standards for control surveys:</a:t>
            </a:r>
            <a:endParaRPr lang="en-US" sz="2400" b="1" dirty="0"/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What is a control survey?  Is OPUS geodetic control?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Is a control survey an essential part of service to society?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What does it take to perform a control survey?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Who is best qualified to perform, Surveyor? Engineer?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Code of ethics dictates scope of practice.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How does one </a:t>
            </a:r>
            <a:r>
              <a:rPr lang="en-US" sz="2400" b="1" dirty="0" smtClean="0"/>
              <a:t>learn or become </a:t>
            </a:r>
            <a:r>
              <a:rPr lang="en-US" sz="2400" b="1" dirty="0" smtClean="0"/>
              <a:t>qualified to </a:t>
            </a:r>
            <a:r>
              <a:rPr lang="en-US" sz="2400" b="1" dirty="0" smtClean="0"/>
              <a:t>perform? </a:t>
            </a:r>
            <a:endParaRPr lang="en-US" sz="2400" b="1" dirty="0" smtClean="0"/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What is role of client?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7999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552450"/>
          </a:xfrm>
        </p:spPr>
        <p:txBody>
          <a:bodyPr/>
          <a:lstStyle/>
          <a:p>
            <a:r>
              <a:rPr lang="en-US" sz="1600" b="1" dirty="0" smtClean="0"/>
              <a:t>Technology Forum – NMPS Conference – Marriott Pyramid North Hotel </a:t>
            </a:r>
            <a:br>
              <a:rPr lang="en-US" sz="1600" b="1" dirty="0" smtClean="0"/>
            </a:br>
            <a:r>
              <a:rPr lang="en-US" sz="1600" b="1" dirty="0" smtClean="0"/>
              <a:t>Albuquerque, NM – March 24, 2012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143000"/>
            <a:ext cx="8153400" cy="5181600"/>
          </a:xfrm>
        </p:spPr>
        <p:txBody>
          <a:bodyPr rtlCol="0">
            <a:normAutofit lnSpcReduction="100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State Surveyor – service or another bureaucracy?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See Benchmarks articles Sept 2011 and January </a:t>
            </a:r>
            <a:r>
              <a:rPr lang="en-US" sz="2400" b="1" dirty="0" smtClean="0"/>
              <a:t>2012.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State agency – North Carolina, South Carolina, </a:t>
            </a:r>
            <a:r>
              <a:rPr lang="en-US" sz="2400" b="1" dirty="0" smtClean="0"/>
              <a:t>Missouri. 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State RTN – Washington State, Ohio, </a:t>
            </a:r>
            <a:r>
              <a:rPr lang="en-US" sz="2400" b="1" dirty="0" smtClean="0"/>
              <a:t>Michigan.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Capability within existing agency – Nebraska, </a:t>
            </a:r>
            <a:r>
              <a:rPr lang="en-US" sz="2400" b="1" dirty="0" smtClean="0"/>
              <a:t>Arizona.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Height Modernization – Texas, </a:t>
            </a:r>
            <a:r>
              <a:rPr lang="en-US" sz="2400" b="1" dirty="0" smtClean="0"/>
              <a:t>Wisconsin.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What will work best for New Mexico?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- Within NM Department of Transportation?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- As envisioned by NM Geospatial Advisory Committee?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- Separate endeavors (how are standards enforced?):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 smtClean="0"/>
              <a:t>           1.  City/region – Albuquerque, Santa Fe, </a:t>
            </a:r>
            <a:r>
              <a:rPr lang="en-US" sz="2400" b="1" dirty="0" smtClean="0"/>
              <a:t>others.</a:t>
            </a:r>
            <a:endParaRPr lang="en-US" sz="2400" b="1" dirty="0" smtClean="0"/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     2.  Private – vendors (Leica, Trimble, Topcon</a:t>
            </a:r>
            <a:r>
              <a:rPr lang="en-US" sz="2400" b="1" dirty="0" smtClean="0"/>
              <a:t>).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7999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552450"/>
          </a:xfrm>
        </p:spPr>
        <p:txBody>
          <a:bodyPr/>
          <a:lstStyle/>
          <a:p>
            <a:r>
              <a:rPr lang="en-US" sz="1600" b="1" dirty="0" smtClean="0"/>
              <a:t>Technology Forum – NMPS Conference – Marriott Pyramid North Hotel </a:t>
            </a:r>
            <a:br>
              <a:rPr lang="en-US" sz="1600" b="1" dirty="0" smtClean="0"/>
            </a:br>
            <a:r>
              <a:rPr lang="en-US" sz="1600" b="1" dirty="0" smtClean="0"/>
              <a:t>Albuquerque, NM – March 24, 2012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143000"/>
            <a:ext cx="8153400" cy="54102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Height Modernization: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Started in late 1990s – Congressional mandated study.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Typically funded with earmarks.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Within 10 years funding level $10M/</a:t>
            </a:r>
            <a:r>
              <a:rPr lang="en-US" sz="2400" b="1" dirty="0" err="1" smtClean="0"/>
              <a:t>yr</a:t>
            </a:r>
            <a:r>
              <a:rPr lang="en-US" sz="2400" b="1" dirty="0" smtClean="0"/>
              <a:t> in 10 different states.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Earmarks were not accepted funding mechanism.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NGS requested line item in their budget about 2007.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They got the line item but little funding.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Projects are funded through competitive grants.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Some states support and projects are still on-going.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Monthly Height Modernization Conference calls are good.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Height Modernization partners still collaborate.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What should NM be doing with Height Modernization?</a:t>
            </a:r>
          </a:p>
          <a:p>
            <a:pPr algn="l" fontAlgn="auto">
              <a:spcAft>
                <a:spcPts val="0"/>
              </a:spcAft>
              <a:defRPr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6830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552450"/>
          </a:xfrm>
        </p:spPr>
        <p:txBody>
          <a:bodyPr/>
          <a:lstStyle/>
          <a:p>
            <a:r>
              <a:rPr lang="en-US" sz="1600" b="1" dirty="0" smtClean="0"/>
              <a:t>Technology Forum – NMPS Conference – Marriott Pyramid North Hotel </a:t>
            </a:r>
            <a:br>
              <a:rPr lang="en-US" sz="1600" b="1" dirty="0" smtClean="0"/>
            </a:br>
            <a:r>
              <a:rPr lang="en-US" sz="1600" b="1" dirty="0" smtClean="0"/>
              <a:t>Albuquerque, NM – March 24, 2012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143000"/>
            <a:ext cx="8153400" cy="5410200"/>
          </a:xfrm>
        </p:spPr>
        <p:txBody>
          <a:bodyPr rtlCol="0">
            <a:normAutofit lnSpcReduction="100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                                 Low Distortion Projections: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 smtClean="0"/>
              <a:t>Advantages: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Grid and ground distance are nearly identical.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No need to use grid scale factor or elevation factor.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Many fewer digits than state plane coordinates.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Other.</a:t>
            </a:r>
            <a:endParaRPr lang="en-US" sz="2400" b="1" dirty="0" smtClean="0"/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 smtClean="0"/>
              <a:t>Disadvantages: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Can easily be confused with state plane coordinates.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Creates problems with knowing what you have.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Is only a 2-D solution – surveyors work with 3-D data.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User often does not have access to definition.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Users do not understand limitations of application.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 smtClean="0"/>
              <a:t>         see -  </a:t>
            </a:r>
            <a:r>
              <a:rPr lang="en-US" sz="2400" b="1" dirty="0" smtClean="0">
                <a:hlinkClick r:id="rId2"/>
              </a:rPr>
              <a:t>www.globalcogo.com/LDPvsGSDM.pdf</a:t>
            </a:r>
            <a:r>
              <a:rPr lang="en-US" sz="2400" b="1" dirty="0" smtClean="0"/>
              <a:t> 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6830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552450"/>
          </a:xfrm>
        </p:spPr>
        <p:txBody>
          <a:bodyPr/>
          <a:lstStyle/>
          <a:p>
            <a:r>
              <a:rPr lang="en-US" sz="1600" b="1" dirty="0" smtClean="0"/>
              <a:t>Technology Forum – NMPS Conference – Marriott Pyramid North Hotel </a:t>
            </a:r>
            <a:br>
              <a:rPr lang="en-US" sz="1600" b="1" dirty="0" smtClean="0"/>
            </a:br>
            <a:r>
              <a:rPr lang="en-US" sz="1600" b="1" dirty="0" smtClean="0"/>
              <a:t>Albuquerque, NM – March 24, 2012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914400"/>
            <a:ext cx="8153400" cy="58674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Education – How much and at what level?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Still possible in 39 states to get license by experience.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(IFF logic not applied correctly – need 3 areas to </a:t>
            </a:r>
            <a:r>
              <a:rPr lang="en-US" sz="2400" b="1" dirty="0" smtClean="0"/>
              <a:t>qualify?) 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Education includes Assoc., BS, and graduate degrees. 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Many 2-year programs do good job – at that level.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Is there a difference between: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 smtClean="0"/>
              <a:t>       - 4-year technology degree and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- 4-year professional degree?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ABET accreditation includes three different Commissions: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Engineering Accreditation Commission (EAC</a:t>
            </a:r>
            <a:r>
              <a:rPr lang="en-US" sz="2400" b="1" dirty="0" smtClean="0"/>
              <a:t>).</a:t>
            </a:r>
            <a:endParaRPr lang="en-US" sz="2400" b="1" dirty="0" smtClean="0"/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Applied Science Accreditation Commission (ASAC</a:t>
            </a:r>
            <a:r>
              <a:rPr lang="en-US" sz="2400" b="1" dirty="0" smtClean="0"/>
              <a:t>).</a:t>
            </a:r>
            <a:endParaRPr lang="en-US" sz="2400" b="1" dirty="0" smtClean="0"/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Technology Accreditation Commission (TAC</a:t>
            </a:r>
            <a:r>
              <a:rPr lang="en-US" sz="2400" b="1" dirty="0" smtClean="0"/>
              <a:t>). 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List of ABET programs – </a:t>
            </a:r>
            <a:r>
              <a:rPr lang="en-US" sz="2400" b="1" dirty="0" smtClean="0">
                <a:hlinkClick r:id="rId2"/>
              </a:rPr>
              <a:t>www.globalcogo.com/ABET-sur.pdf</a:t>
            </a:r>
            <a:r>
              <a:rPr lang="en-US" sz="2400" b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6830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552450"/>
          </a:xfrm>
        </p:spPr>
        <p:txBody>
          <a:bodyPr/>
          <a:lstStyle/>
          <a:p>
            <a:r>
              <a:rPr lang="en-US" sz="1600" b="1" dirty="0" smtClean="0"/>
              <a:t>Technology Forum – NMPS Conference – Marriott Pyramid North Hotel </a:t>
            </a:r>
            <a:br>
              <a:rPr lang="en-US" sz="1600" b="1" dirty="0" smtClean="0"/>
            </a:br>
            <a:r>
              <a:rPr lang="en-US" sz="1600" b="1" dirty="0" smtClean="0"/>
              <a:t>Albuquerque, NM – March 24, 2012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143000"/>
            <a:ext cx="8153400" cy="54102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Education and Surveying Body of </a:t>
            </a:r>
            <a:r>
              <a:rPr lang="en-US" sz="2400" b="1" dirty="0" smtClean="0"/>
              <a:t>Knowledge: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Committee Chaired by Josh Greenfeld, NJIT (retired</a:t>
            </a:r>
            <a:r>
              <a:rPr lang="en-US" sz="2400" b="1" dirty="0" smtClean="0"/>
              <a:t>).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Supported/sponsored by </a:t>
            </a:r>
            <a:r>
              <a:rPr lang="en-US" sz="2400" b="1" dirty="0" smtClean="0"/>
              <a:t>ACSM/NSPS.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Committee: Lathrop/Paiva/Bethel/Burtch/Lucas &amp; others. 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Start with F.I.G. definition of surveying functions.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Developed Micro and Macro approaches to include: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 - </a:t>
            </a:r>
            <a:r>
              <a:rPr lang="en-US" sz="2400" b="1" dirty="0" smtClean="0"/>
              <a:t>Legal.</a:t>
            </a:r>
            <a:endParaRPr lang="en-US" sz="2400" b="1" dirty="0" smtClean="0"/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 - </a:t>
            </a:r>
            <a:r>
              <a:rPr lang="en-US" sz="2400" b="1" dirty="0" smtClean="0"/>
              <a:t>GIS. </a:t>
            </a:r>
            <a:endParaRPr lang="en-US" sz="2400" b="1" dirty="0" smtClean="0"/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 - </a:t>
            </a:r>
            <a:r>
              <a:rPr lang="en-US" sz="2400" b="1" dirty="0" smtClean="0"/>
              <a:t>Positioning.</a:t>
            </a:r>
            <a:endParaRPr lang="en-US" sz="2400" b="1" dirty="0" smtClean="0"/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 - </a:t>
            </a:r>
            <a:r>
              <a:rPr lang="en-US" sz="2400" b="1" dirty="0" smtClean="0"/>
              <a:t>Imaging.</a:t>
            </a:r>
            <a:endParaRPr lang="en-US" sz="2400" b="1" dirty="0" smtClean="0"/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 - Land </a:t>
            </a:r>
            <a:r>
              <a:rPr lang="en-US" sz="2400" b="1" dirty="0" smtClean="0"/>
              <a:t>Development.</a:t>
            </a:r>
            <a:endParaRPr lang="en-US" sz="2400" b="1" dirty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Will be published in special issue of </a:t>
            </a:r>
            <a:r>
              <a:rPr lang="en-US" sz="2400" b="1" dirty="0" smtClean="0"/>
              <a:t>SALIS.    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4946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552450"/>
          </a:xfrm>
        </p:spPr>
        <p:txBody>
          <a:bodyPr/>
          <a:lstStyle/>
          <a:p>
            <a:r>
              <a:rPr lang="en-US" sz="1600" b="1" dirty="0" smtClean="0"/>
              <a:t>Technology Forum – NMPS Conference – Marriott Pyramid North Hotel </a:t>
            </a:r>
            <a:br>
              <a:rPr lang="en-US" sz="1600" b="1" dirty="0" smtClean="0"/>
            </a:br>
            <a:r>
              <a:rPr lang="en-US" sz="1600" b="1" dirty="0" smtClean="0"/>
              <a:t>Albuquerque, NM – March 24, 2012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143000"/>
            <a:ext cx="8153400" cy="54102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Role of Board of </a:t>
            </a:r>
            <a:r>
              <a:rPr lang="en-US" sz="2400" b="1" dirty="0" smtClean="0"/>
              <a:t>Licensure: 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Exists to protect public against incompetent practice.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Members of Board appointed by Governor.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Statute is known as Practice Act.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Board members to be commended for dedication/service.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Board hires investigators and enforces statute.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Sets/reviews qualifications for taking licensing exams.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Operates within overall regulations for state agencies.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What are consequences if: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A person offers services without being licensed?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The Board lacks technical expertise to judge correctly?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 Society ignores statutory mandate of the Board?</a:t>
            </a:r>
          </a:p>
        </p:txBody>
      </p:sp>
    </p:spTree>
    <p:extLst>
      <p:ext uri="{BB962C8B-B14F-4D97-AF65-F5344CB8AC3E}">
        <p14:creationId xmlns:p14="http://schemas.microsoft.com/office/powerpoint/2010/main" val="376830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552450"/>
          </a:xfrm>
        </p:spPr>
        <p:txBody>
          <a:bodyPr/>
          <a:lstStyle/>
          <a:p>
            <a:r>
              <a:rPr lang="en-US" sz="1600" b="1" dirty="0" smtClean="0"/>
              <a:t>Technology Forum – NMPS Conference – Marriott Pyramid North Hotel </a:t>
            </a:r>
            <a:br>
              <a:rPr lang="en-US" sz="1600" b="1" dirty="0" smtClean="0"/>
            </a:br>
            <a:r>
              <a:rPr lang="en-US" sz="1600" b="1" dirty="0" smtClean="0"/>
              <a:t>Albuquerque, NM – March 24, 2012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990600"/>
            <a:ext cx="8153400" cy="5562600"/>
          </a:xfrm>
        </p:spPr>
        <p:txBody>
          <a:bodyPr rtlCol="0">
            <a:normAutofit lnSpcReduction="100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Technology and </a:t>
            </a:r>
            <a:r>
              <a:rPr lang="en-US" sz="2400" b="1" dirty="0" smtClean="0"/>
              <a:t>logic: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Knowledgeable professionals – must use good judgment. 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Necessary and sufficient is same as “if and only if.”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Truth goes both ways – called bidirectional.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Example – state plane coordinates &amp; latitude/longitude.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A brother is a male sibling &amp; a male sibling is a brother.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Correlation/causation, one doesn’t necessarily cause other.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 smtClean="0"/>
              <a:t>       - Is someone competent because they are licensed or is someone licensed because they are competent?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Is a program good because it is accredited or is a program accredited because it is good (meets minimum criteria)?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Most educated surveyors are successful but being educated does not make one a successful surveyor.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The small business with the best technology wins.</a:t>
            </a:r>
          </a:p>
        </p:txBody>
      </p:sp>
    </p:spTree>
    <p:extLst>
      <p:ext uri="{BB962C8B-B14F-4D97-AF65-F5344CB8AC3E}">
        <p14:creationId xmlns:p14="http://schemas.microsoft.com/office/powerpoint/2010/main" val="253393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552450"/>
          </a:xfrm>
        </p:spPr>
        <p:txBody>
          <a:bodyPr/>
          <a:lstStyle/>
          <a:p>
            <a:r>
              <a:rPr lang="en-US" sz="1600" b="1" dirty="0" smtClean="0"/>
              <a:t>Technology Forum – NMPS Conference – Marriott Pyramid North Hotel </a:t>
            </a:r>
            <a:br>
              <a:rPr lang="en-US" sz="1600" b="1" dirty="0" smtClean="0"/>
            </a:br>
            <a:r>
              <a:rPr lang="en-US" sz="1600" b="1" dirty="0" smtClean="0"/>
              <a:t>Albuquerque, NM – March 24, 2012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990600"/>
            <a:ext cx="8153400" cy="55626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Technology and </a:t>
            </a:r>
            <a:r>
              <a:rPr lang="en-US" sz="2400" b="1" dirty="0" smtClean="0"/>
              <a:t>logic: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Buy brand X and we’ll show you how to use it.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(You will be successful if you buy brand X.)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Use this software to compute GPS positions.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(The answers will be right if you input the right data.)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Truth in advertising (delivering services) is important.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(When we use map projections, a foot is not a foot.)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Professionals are to operate within their code of ethics.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How does one learn to do something new? 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How does one know what it is we don’t know?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- Where does one learn how to </a:t>
            </a:r>
            <a:r>
              <a:rPr lang="en-US" sz="2400" b="1" dirty="0" smtClean="0"/>
              <a:t>learn?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Most important – Never deliver results with known defects!</a:t>
            </a:r>
          </a:p>
        </p:txBody>
      </p:sp>
    </p:spTree>
    <p:extLst>
      <p:ext uri="{BB962C8B-B14F-4D97-AF65-F5344CB8AC3E}">
        <p14:creationId xmlns:p14="http://schemas.microsoft.com/office/powerpoint/2010/main" val="297253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552450"/>
          </a:xfrm>
        </p:spPr>
        <p:txBody>
          <a:bodyPr/>
          <a:lstStyle/>
          <a:p>
            <a:r>
              <a:rPr lang="en-US" sz="1600" b="1" dirty="0" smtClean="0"/>
              <a:t>Technology Forum – NMPS Conference – Marriott Pyramid North Hotel </a:t>
            </a:r>
            <a:br>
              <a:rPr lang="en-US" sz="1600" b="1" dirty="0" smtClean="0"/>
            </a:br>
            <a:r>
              <a:rPr lang="en-US" sz="1600" b="1" dirty="0" smtClean="0"/>
              <a:t>Albuquerque, NM – March 24, 2012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143000"/>
            <a:ext cx="8153400" cy="54102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Western Federation of Professional Surveyors (WestFed</a:t>
            </a:r>
            <a:r>
              <a:rPr lang="en-US" sz="2400" b="1" dirty="0" smtClean="0"/>
              <a:t>):</a:t>
            </a:r>
            <a:endParaRPr lang="en-US" sz="2400" b="1" dirty="0" smtClean="0"/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Made up of delegates from 13 western states societies.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Board of Directors meets 3 times a year, discussion/policies.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Supports Education (big-time) and common goals.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Biennial conferences with host state society – next 2013.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Conference is ‘sole’ source of income – looking for others.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Recently established “Revenue” &amp; “Direction” committees.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Brainstorming sessions for ideas .  .  .  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How does WestFed tie into re-alignment of ACSM?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Food for thought includes –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       </a:t>
            </a:r>
            <a:r>
              <a:rPr lang="en-US" sz="2400" b="1" dirty="0" smtClean="0">
                <a:hlinkClick r:id="rId2"/>
              </a:rPr>
              <a:t>www.globalcogo.com/WestFed.pdf</a:t>
            </a:r>
            <a:r>
              <a:rPr lang="en-US" sz="2400" b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393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552450"/>
          </a:xfrm>
        </p:spPr>
        <p:txBody>
          <a:bodyPr/>
          <a:lstStyle/>
          <a:p>
            <a:r>
              <a:rPr lang="en-US" sz="1600" b="1" dirty="0" smtClean="0"/>
              <a:t>Technology Forum – NMPS Conference – Marriott Pyramid North Hotel </a:t>
            </a:r>
            <a:br>
              <a:rPr lang="en-US" sz="1600" b="1" dirty="0" smtClean="0"/>
            </a:br>
            <a:r>
              <a:rPr lang="en-US" sz="1600" b="1" dirty="0" smtClean="0"/>
              <a:t>Albuquerque, NM – March 24, 2012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90600"/>
            <a:ext cx="8153400" cy="5715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Should NMPS endorse petition to NCEES?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Rhode Island society seeks support for petition to exclude engineering surveys from definition of surveying.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 smtClean="0"/>
              <a:t>       - Yes to the extent service to society is enhanced.</a:t>
            </a:r>
            <a:endParaRPr lang="en-US" sz="2400" b="1" dirty="0"/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 smtClean="0"/>
              <a:t>       - No, if purpose is “protectionism.”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 smtClean="0"/>
              <a:t>       - No, if driving that wedge is attempt to legislate morality.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Surveying is one of several disciplines using/providing spatial data information and products to society.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 - Surveying has much to offer society – build on record.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 - Surveying has diverse aspects and utilizes various talent.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 - Collaborating with other disciplines is viewed as more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        productive than excluding them.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Building our reputation on foibles of others is futile.</a:t>
            </a:r>
          </a:p>
          <a:p>
            <a:pPr algn="l" fontAlgn="auto">
              <a:spcAft>
                <a:spcPts val="0"/>
              </a:spcAft>
              <a:defRPr/>
            </a:pP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37086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552450"/>
          </a:xfrm>
        </p:spPr>
        <p:txBody>
          <a:bodyPr/>
          <a:lstStyle/>
          <a:p>
            <a:r>
              <a:rPr lang="en-US" sz="1600" b="1" dirty="0" smtClean="0"/>
              <a:t>Technology Forum – NMPS Conference – Marriott Pyramid North Hotel </a:t>
            </a:r>
            <a:br>
              <a:rPr lang="en-US" sz="1600" b="1" dirty="0" smtClean="0"/>
            </a:br>
            <a:r>
              <a:rPr lang="en-US" sz="1600" b="1" dirty="0" smtClean="0"/>
              <a:t>Albuquerque, NM – March 24, 2012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143000"/>
            <a:ext cx="8153400" cy="54102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b="1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b="1" dirty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b="1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b="1" dirty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		                    </a:t>
            </a:r>
            <a:r>
              <a:rPr lang="en-US" sz="8000" b="1" dirty="0" smtClean="0"/>
              <a:t>End!</a:t>
            </a:r>
          </a:p>
        </p:txBody>
      </p:sp>
    </p:spTree>
    <p:extLst>
      <p:ext uri="{BB962C8B-B14F-4D97-AF65-F5344CB8AC3E}">
        <p14:creationId xmlns:p14="http://schemas.microsoft.com/office/powerpoint/2010/main" val="31529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552450"/>
          </a:xfrm>
        </p:spPr>
        <p:txBody>
          <a:bodyPr/>
          <a:lstStyle/>
          <a:p>
            <a:r>
              <a:rPr lang="en-US" sz="1600" b="1" dirty="0" smtClean="0"/>
              <a:t>Technology Forum – NMPS Conference – Marriott Pyramid North Hotel </a:t>
            </a:r>
            <a:br>
              <a:rPr lang="en-US" sz="1600" b="1" dirty="0" smtClean="0"/>
            </a:br>
            <a:r>
              <a:rPr lang="en-US" sz="1600" b="1" dirty="0" smtClean="0"/>
              <a:t>Albuquerque, NM – March 24, 2012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143000"/>
            <a:ext cx="8153400" cy="54102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Reputation hinges on being (or not being) a: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Hypocrite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Traitor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Charlatan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Liar             Choose 3 of the 4?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 smtClean="0"/>
              <a:t>What is righteous indignation?  How can it be useful?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 smtClean="0"/>
              <a:t>Rules of Logic  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Necessary and sufficient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Correlation and Causation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 smtClean="0"/>
              <a:t>Why should professionals aspire to mediocrity?  Do we?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2400" b="1" dirty="0" smtClean="0"/>
              <a:t>What evidence exists that the Earth if flat – or not?</a:t>
            </a:r>
          </a:p>
        </p:txBody>
      </p:sp>
    </p:spTree>
    <p:extLst>
      <p:ext uri="{BB962C8B-B14F-4D97-AF65-F5344CB8AC3E}">
        <p14:creationId xmlns:p14="http://schemas.microsoft.com/office/powerpoint/2010/main" val="27174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1728</TotalTime>
  <Words>1735</Words>
  <Application>Microsoft Office PowerPoint</Application>
  <PresentationFormat>On-screen Show (4:3)</PresentationFormat>
  <Paragraphs>211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Technology Forum  New Mexico Professional Surveyors Conference Marriott Pyramid North Hotel – Albuquerque, NM March 23 &amp; 24, 2012  Robert Green, PLS – Geodetic Consultant Vectors Inc. – Albuquerque, NM 87109 Email: robertg@vectorsinc.com  URL: www.vectorsinc.com    Earl F. Burkholder, PS, PE, F.ASCE – NMSU Emeritus Faculty Global COGO, Inc. – Las Cruces, NM 88003 Email: eburk@globalcogo.com    URL: www.globalcogo.com  </vt:lpstr>
      <vt:lpstr>Technology Forum – NMPS Conference – Marriott Pyramid North Hotel  Albuquerque, NM – March 24, 2012</vt:lpstr>
      <vt:lpstr>Technology Forum – NMPS Conference – Marriott Pyramid North Hotel  Albuquerque, NM – March 24, 2012</vt:lpstr>
      <vt:lpstr>Technology Forum – NMPS Conference – Marriott Pyramid North Hotel  Albuquerque, NM – March 24, 2012</vt:lpstr>
      <vt:lpstr>Technology Forum – NMPS Conference – Marriott Pyramid North Hotel  Albuquerque, NM – March 24, 2012</vt:lpstr>
      <vt:lpstr>Technology Forum – NMPS Conference – Marriott Pyramid North Hotel  Albuquerque, NM – March 24, 2012</vt:lpstr>
      <vt:lpstr>Technology Forum – NMPS Conference – Marriott Pyramid North Hotel  Albuquerque, NM – March 24, 2012</vt:lpstr>
      <vt:lpstr>Technology Forum – NMPS Conference – Marriott Pyramid North Hotel  Albuquerque, NM – March 24, 2012</vt:lpstr>
      <vt:lpstr>Technology Forum – NMPS Conference – Marriott Pyramid North Hotel  Albuquerque, NM – March 24, 2012</vt:lpstr>
      <vt:lpstr>Technology Forum – NMPS Conference – Marriott Pyramid North Hotel  Albuquerque, NM – March 24, 2012</vt:lpstr>
      <vt:lpstr>Technology Forum – NMPS Conference – Marriott Pyramid North Hotel  Albuquerque, NM – March 24, 2012</vt:lpstr>
      <vt:lpstr>Technology Forum – NMPS Conference – Marriott Pyramid North Hotel  Albuquerque, NM – March 24, 2012</vt:lpstr>
      <vt:lpstr>Technology Forum – NMPS Conference – Marriott Pyramid North Hotel  Albuquerque, NM – March 24, 2012</vt:lpstr>
      <vt:lpstr>Technology Forum – NMPS Conference – Marriott Pyramid North Hotel  Albuquerque, NM – March 24, 2012</vt:lpstr>
      <vt:lpstr>Technology Forum – NMPS Conference – Marriott Pyramid North Hotel  Albuquerque, NM – March 24, 2012</vt:lpstr>
      <vt:lpstr>Technology Forum – NMPS Conference – Marriott Pyramid North Hotel  Albuquerque, NM – March 24, 2012</vt:lpstr>
      <vt:lpstr>Technology Forum – NMPS Conference – Marriott Pyramid North Hotel  Albuquerque, NM – March 24, 2012</vt:lpstr>
      <vt:lpstr>Technology Forum – NMPS Conference – Marriott Pyramid North Hotel  Albuquerque, NM – March 24, 2012</vt:lpstr>
    </vt:vector>
  </TitlesOfParts>
  <Company>Genco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Proposal to Western Federation of Professional Surveyors</dc:title>
  <dc:creator>Earl F. Burkholder</dc:creator>
  <cp:lastModifiedBy>Earl F. Burkholder</cp:lastModifiedBy>
  <cp:revision>125</cp:revision>
  <cp:lastPrinted>2012-03-22T21:11:55Z</cp:lastPrinted>
  <dcterms:created xsi:type="dcterms:W3CDTF">2011-12-30T21:57:50Z</dcterms:created>
  <dcterms:modified xsi:type="dcterms:W3CDTF">2012-03-22T21:24:41Z</dcterms:modified>
</cp:coreProperties>
</file>