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8"/>
  </p:handoutMasterIdLst>
  <p:sldIdLst>
    <p:sldId id="256" r:id="rId2"/>
    <p:sldId id="278" r:id="rId3"/>
    <p:sldId id="302" r:id="rId4"/>
    <p:sldId id="303" r:id="rId5"/>
    <p:sldId id="301" r:id="rId6"/>
    <p:sldId id="279" r:id="rId7"/>
    <p:sldId id="280" r:id="rId8"/>
    <p:sldId id="281" r:id="rId9"/>
    <p:sldId id="277" r:id="rId10"/>
    <p:sldId id="282" r:id="rId11"/>
    <p:sldId id="285" r:id="rId12"/>
    <p:sldId id="283" r:id="rId13"/>
    <p:sldId id="284" r:id="rId14"/>
    <p:sldId id="286" r:id="rId15"/>
    <p:sldId id="287" r:id="rId16"/>
    <p:sldId id="298" r:id="rId17"/>
    <p:sldId id="288" r:id="rId18"/>
    <p:sldId id="290" r:id="rId19"/>
    <p:sldId id="291" r:id="rId20"/>
    <p:sldId id="292" r:id="rId21"/>
    <p:sldId id="294" r:id="rId22"/>
    <p:sldId id="293" r:id="rId23"/>
    <p:sldId id="295" r:id="rId24"/>
    <p:sldId id="297" r:id="rId25"/>
    <p:sldId id="299" r:id="rId26"/>
    <p:sldId id="300" r:id="rId27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78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7B8E7DA-4AE8-4E4B-B9A0-6F130C5816D1}" type="datetimeFigureOut">
              <a:rPr lang="en-US"/>
              <a:pPr>
                <a:defRPr/>
              </a:pPr>
              <a:t>7/28/2014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4854A1C-180F-42BF-99D3-9EA6A4F771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0676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EF13D-4D95-4A00-B421-2D48ABD1FBD0}" type="datetimeFigureOut">
              <a:rPr lang="en-US"/>
              <a:pPr>
                <a:defRPr/>
              </a:pPr>
              <a:t>7/28/2014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FE2A4-6116-431E-927C-B1F431C616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158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6F98E-5A87-41BD-9821-BEFA7319FA31}" type="datetimeFigureOut">
              <a:rPr lang="en-US"/>
              <a:pPr>
                <a:defRPr/>
              </a:pPr>
              <a:t>7/28/2014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5C29B-5942-48F6-A829-9A5237B63D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502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2A29D-9FA1-4102-A64A-570E6F33D1BB}" type="datetimeFigureOut">
              <a:rPr lang="en-US"/>
              <a:pPr>
                <a:defRPr/>
              </a:pPr>
              <a:t>7/28/2014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7CE1D-E531-4FC7-9420-D22BC0B328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246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9166D-C0E9-4CA2-9EFB-C9528CFD78B6}" type="datetimeFigureOut">
              <a:rPr lang="en-US"/>
              <a:pPr>
                <a:defRPr/>
              </a:pPr>
              <a:t>7/28/2014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A7EA5-9057-4ACF-9C84-AB77556335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9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025B8-DBA4-451A-88BD-7986515D3505}" type="datetimeFigureOut">
              <a:rPr lang="en-US"/>
              <a:pPr>
                <a:defRPr/>
              </a:pPr>
              <a:t>7/28/2014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27828-1E32-4AE1-852C-348C455897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389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C54FF-0786-43B0-B5FE-B406452D145F}" type="datetimeFigureOut">
              <a:rPr lang="en-US"/>
              <a:pPr>
                <a:defRPr/>
              </a:pPr>
              <a:t>7/28/2014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68859-67A2-4948-8450-3F1367EA28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052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46DE9-73B6-4CD7-A1A6-4DF8082B61AE}" type="datetimeFigureOut">
              <a:rPr lang="en-US"/>
              <a:pPr>
                <a:defRPr/>
              </a:pPr>
              <a:t>7/28/2014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98201-FF81-469F-B72F-A0CA7E04E8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732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41E46-3443-4823-B01C-F74379E21251}" type="datetimeFigureOut">
              <a:rPr lang="en-US"/>
              <a:pPr>
                <a:defRPr/>
              </a:pPr>
              <a:t>7/28/2014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03289-F5D9-4849-8A48-EB0B2F0525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842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4D8EC-45F7-4E63-910C-513E6F9D94EE}" type="datetimeFigureOut">
              <a:rPr lang="en-US"/>
              <a:pPr>
                <a:defRPr/>
              </a:pPr>
              <a:t>7/28/2014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A804F-2A22-4C10-9499-4A6D43AB2B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503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91625-1A3A-4ADA-A4F0-609B7C1DB8D3}" type="datetimeFigureOut">
              <a:rPr lang="en-US"/>
              <a:pPr>
                <a:defRPr/>
              </a:pPr>
              <a:t>7/28/2014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383C5-C074-4A7E-B666-EC830A63FC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183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2DA42-39B1-4492-85FA-7CF33C3E0443}" type="datetimeFigureOut">
              <a:rPr lang="en-US"/>
              <a:pPr>
                <a:defRPr/>
              </a:pPr>
              <a:t>7/28/2014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C5F62-2BF7-4A5A-A59D-ACC2BB7999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243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07DAFC-5360-4220-9274-007D76693F8A}" type="datetimeFigureOut">
              <a:rPr lang="en-US"/>
              <a:pPr>
                <a:defRPr/>
              </a:pPr>
              <a:t>7/28/2014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144097-CA13-42CB-862B-29D663AD5E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lobalcogo.com/" TargetMode="External"/><Relationship Id="rId2" Type="http://schemas.openxmlformats.org/officeDocument/2006/relationships/hyperlink" Target="mailto:eburk@globalcogo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globalcogo.com/underground-mapping.pdf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cid:image002.png@01CF9B97.FBCEBA30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lobalcogo.com/WBK3D.html" TargetMode="External"/><Relationship Id="rId2" Type="http://schemas.openxmlformats.org/officeDocument/2006/relationships/hyperlink" Target="http://www.uhi.ac.uk/en/research-enterprise/energy/wellbore-positioning-download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lobalcogo.com/StdDevLocalNetwork.pdf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lobalcogo.com/first-ce-computing.pdf" TargetMode="External"/><Relationship Id="rId2" Type="http://schemas.openxmlformats.org/officeDocument/2006/relationships/hyperlink" Target="http://www.globalcogo.com/refbyefb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lobalcogo.com/challenge.pdf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lobalcogo.com/gsdmdefn.pdf" TargetMode="External"/><Relationship Id="rId2" Type="http://schemas.openxmlformats.org/officeDocument/2006/relationships/hyperlink" Target="http://www.globalcogo.com/StdDevLocalNetwork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762000"/>
            <a:ext cx="8305800" cy="4876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700" b="1" dirty="0" smtClean="0"/>
              <a:t>Underground (Well) Mapping Re-visited</a:t>
            </a:r>
            <a:br>
              <a:rPr lang="en-US" sz="2700" b="1" dirty="0" smtClean="0"/>
            </a:br>
            <a:r>
              <a:rPr lang="en-US" sz="2700" b="1" dirty="0" smtClean="0"/>
              <a:t/>
            </a:r>
            <a:br>
              <a:rPr lang="en-US" sz="2700" b="1" dirty="0" smtClean="0"/>
            </a:br>
            <a:r>
              <a:rPr lang="en-US" sz="1800" b="1" dirty="0" smtClean="0"/>
              <a:t>by</a:t>
            </a:r>
            <a:r>
              <a:rPr lang="en-US" sz="1800" b="1" dirty="0" smtClean="0"/>
              <a:t>: Earl F. Burkholder, PS, PE, F.ASCE</a:t>
            </a:r>
            <a:br>
              <a:rPr lang="en-US" sz="1800" b="1" dirty="0" smtClean="0"/>
            </a:br>
            <a:r>
              <a:rPr lang="en-US" sz="1800" b="1" dirty="0" smtClean="0"/>
              <a:t>Global COGO, Inc. – Las Cruces, NM 88003</a:t>
            </a:r>
            <a:br>
              <a:rPr lang="en-US" sz="1800" b="1" dirty="0" smtClean="0"/>
            </a:br>
            <a:r>
              <a:rPr lang="en-US" sz="1800" b="1" dirty="0" smtClean="0"/>
              <a:t>Email: </a:t>
            </a:r>
            <a:r>
              <a:rPr lang="en-US" sz="1800" b="1" dirty="0" smtClean="0">
                <a:hlinkClick r:id="rId2"/>
              </a:rPr>
              <a:t>eburk@globalcogo.com</a:t>
            </a:r>
            <a:r>
              <a:rPr lang="en-US" sz="1800" b="1" dirty="0" smtClean="0"/>
              <a:t>   </a:t>
            </a:r>
            <a:br>
              <a:rPr lang="en-US" sz="1800" b="1" dirty="0" smtClean="0"/>
            </a:br>
            <a:r>
              <a:rPr lang="en-US" sz="1800" b="1" dirty="0" smtClean="0"/>
              <a:t>URL: </a:t>
            </a:r>
            <a:r>
              <a:rPr lang="en-US" sz="1800" b="1" dirty="0" smtClean="0">
                <a:hlinkClick r:id="rId3"/>
              </a:rPr>
              <a:t>www.globalcogo.com</a:t>
            </a:r>
            <a:r>
              <a:rPr lang="en-US" sz="1800" b="1" dirty="0" smtClean="0"/>
              <a:t> </a:t>
            </a:r>
            <a:br>
              <a:rPr lang="en-US" sz="1800" b="1" dirty="0" smtClean="0"/>
            </a:b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en-US" sz="2200" b="1" dirty="0" smtClean="0"/>
              <a:t>ASCE Shale Energy Engineering Conference </a:t>
            </a:r>
            <a:r>
              <a:rPr lang="en-US" sz="2200" b="1" dirty="0"/>
              <a:t/>
            </a:r>
            <a:br>
              <a:rPr lang="en-US" sz="2200" b="1" dirty="0"/>
            </a:br>
            <a:r>
              <a:rPr lang="en-US" sz="1800" b="1" dirty="0" smtClean="0"/>
              <a:t>Pittsburgh, PA July 20-23, 2014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1600" b="1" dirty="0"/>
              <a:t/>
            </a:r>
            <a:br>
              <a:rPr lang="en-US" sz="1600" b="1" dirty="0"/>
            </a:br>
            <a:r>
              <a:rPr lang="en-US" sz="1800" b="1" dirty="0" smtClean="0"/>
              <a:t>For </a:t>
            </a:r>
            <a:r>
              <a:rPr lang="en-US" sz="1800" b="1" dirty="0" err="1" smtClean="0"/>
              <a:t>pdf</a:t>
            </a:r>
            <a:r>
              <a:rPr lang="en-US" sz="1800" b="1" dirty="0" smtClean="0"/>
              <a:t> file of full paper as submitted – see</a:t>
            </a:r>
            <a:r>
              <a:rPr lang="en-US" sz="1800" b="1" smtClean="0"/>
              <a:t/>
            </a:r>
            <a:br>
              <a:rPr lang="en-US" sz="1800" b="1" smtClean="0"/>
            </a:br>
            <a:r>
              <a:rPr lang="en-US" sz="1800" b="1" smtClean="0">
                <a:hlinkClick r:id="rId4"/>
              </a:rPr>
              <a:t>www.globalcogo.com/underground-mapping.pdf</a:t>
            </a:r>
            <a:r>
              <a:rPr lang="en-US" sz="1800" b="1" smtClean="0"/>
              <a:t> </a:t>
            </a:r>
            <a:endParaRPr lang="en-US" sz="1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6248400"/>
            <a:ext cx="7010400" cy="381000"/>
          </a:xfrm>
        </p:spPr>
        <p:txBody>
          <a:bodyPr rtlCol="0">
            <a:normAutofit fontScale="92500" lnSpcReduction="20000"/>
          </a:bodyPr>
          <a:lstStyle/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458200" cy="5029200"/>
          </a:xfrm>
        </p:spPr>
        <p:txBody>
          <a:bodyPr/>
          <a:lstStyle/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 smtClean="0"/>
              <a:t>Author:  </a:t>
            </a:r>
            <a:r>
              <a:rPr lang="en-US" sz="2400" b="1" dirty="0"/>
              <a:t>Earl F. Burkholder, PS, PE, F.ASCE: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/>
              <a:t>Retired college professor.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Promotes using 3-D via the Global Spatial Data Model (GSDM) </a:t>
            </a:r>
            <a:endParaRPr lang="en-US" sz="2400" b="1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/>
              <a:t>Career includes: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400" b="1" dirty="0"/>
              <a:t>	- 5 years “large” corporate projects.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400" b="1" dirty="0"/>
              <a:t>	- 25 years teaching college level geomatics courses.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400" b="1" dirty="0"/>
              <a:t>	- 10 years self employed.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/>
              <a:t>Textbook “The 3-D Global Spatial Data Model” </a:t>
            </a:r>
            <a:r>
              <a:rPr lang="en-US" sz="2400" b="1" dirty="0" smtClean="0"/>
              <a:t>© 2008</a:t>
            </a:r>
            <a:endParaRPr lang="en-US" sz="2400" b="1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/>
              <a:t>Develops algorithms/software for: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400" b="1" dirty="0"/>
              <a:t>	- 3-D coordinate geometry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400" b="1" dirty="0"/>
              <a:t>	- Error propagation</a:t>
            </a:r>
          </a:p>
          <a:p>
            <a:pPr fontAlgn="auto">
              <a:spcAft>
                <a:spcPts val="0"/>
              </a:spcAft>
              <a:defRPr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endParaRPr lang="en-US" sz="2400" b="1" dirty="0" smtClean="0"/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7424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324600"/>
            <a:ext cx="8229600" cy="334962"/>
          </a:xfrm>
        </p:spPr>
        <p:txBody>
          <a:bodyPr/>
          <a:lstStyle/>
          <a:p>
            <a:r>
              <a:rPr lang="en-US" sz="1800" b="1" dirty="0" smtClean="0"/>
              <a:t>Image courtesy of Chesapeake Energy</a:t>
            </a:r>
            <a:endParaRPr lang="en-US" sz="1800" b="1" dirty="0"/>
          </a:p>
        </p:txBody>
      </p:sp>
      <p:pic>
        <p:nvPicPr>
          <p:cNvPr id="1026" name="Picture 2" descr="C:\A-Year 2014\ASCE\Energy conference\PowerPoint\Hydraulic_Fracturing_with_Inset_with_Intermediate_Cas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032"/>
            <a:ext cx="6312568" cy="63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676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0"/>
            <a:ext cx="8229600" cy="411162"/>
          </a:xfrm>
        </p:spPr>
        <p:txBody>
          <a:bodyPr/>
          <a:lstStyle/>
          <a:p>
            <a:r>
              <a:rPr lang="en-US" sz="1800" b="1" dirty="0" smtClean="0"/>
              <a:t>Image Courtesy of Chesapeake Energy</a:t>
            </a:r>
            <a:endParaRPr lang="en-US" sz="1800" b="1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9" name="Picture 2" descr="cid:image002.png@01CF9B97.FBCEBA30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457200"/>
            <a:ext cx="8477250" cy="5475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6867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515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ISCWSA standard is “Introduction to Wellbore Positioning” by Professor Angus Jamison, University of the Highlands &amp; Islands. 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1800" b="1" dirty="0" smtClean="0">
                <a:hlinkClick r:id="rId2"/>
              </a:rPr>
              <a:t>http://www.uhi.ac.uk/en/research-enterprise/energy/wellbore-positioning-download</a:t>
            </a:r>
            <a:r>
              <a:rPr lang="en-US" sz="1800" b="1" dirty="0" smtClean="0"/>
              <a:t> 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24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This re-visit is based on the assumption of a single origin for 3-D data. See </a:t>
            </a:r>
            <a:r>
              <a:rPr lang="en-US" sz="2400" b="1" dirty="0"/>
              <a:t>book, “The 3-D Global Spatial Data Model: Foundation of the Spatial Data Infrastructure” </a:t>
            </a:r>
            <a:r>
              <a:rPr lang="en-US" sz="2400" b="1" dirty="0" smtClean="0"/>
              <a:t>written </a:t>
            </a:r>
            <a:r>
              <a:rPr lang="en-US" sz="2400" b="1" dirty="0"/>
              <a:t>by Earl  F. Burkholder and published by CRC Press in April 2008.       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                       Google </a:t>
            </a:r>
            <a:r>
              <a:rPr lang="en-US" sz="2400" b="1" dirty="0" smtClean="0"/>
              <a:t>“ISBN </a:t>
            </a:r>
            <a:r>
              <a:rPr lang="en-US" sz="2400" b="1" dirty="0"/>
              <a:t>9781420063011” </a:t>
            </a:r>
            <a:endParaRPr lang="en-US" sz="2400" b="1" dirty="0" smtClean="0"/>
          </a:p>
          <a:p>
            <a:pPr fontAlgn="auto">
              <a:spcAft>
                <a:spcPts val="0"/>
              </a:spcAft>
              <a:buNone/>
              <a:defRPr/>
            </a:pPr>
            <a:endParaRPr lang="en-US" sz="2400" b="1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/>
              <a:t>Prototype 3-D Coordinate Geometry and Error Propagation software is called “BURKORD</a:t>
            </a:r>
            <a:r>
              <a:rPr lang="en-US" sz="2400" b="1" baseline="30000" dirty="0"/>
              <a:t>TM</a:t>
            </a:r>
            <a:r>
              <a:rPr lang="en-US" sz="2400" b="1" dirty="0"/>
              <a:t>” and available gratis at - 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                  </a:t>
            </a:r>
            <a:r>
              <a:rPr lang="en-US" sz="2400" b="1" dirty="0">
                <a:hlinkClick r:id="rId3"/>
              </a:rPr>
              <a:t>www.globalcogo.com/WBK3D.html</a:t>
            </a:r>
            <a:r>
              <a:rPr lang="en-US" sz="2400" b="1" dirty="0"/>
              <a:t>  </a:t>
            </a:r>
          </a:p>
          <a:p>
            <a:pPr marL="0" indent="0">
              <a:buNone/>
            </a:pPr>
            <a:r>
              <a:rPr lang="en-US" sz="2400" b="1" dirty="0" smtClean="0"/>
              <a:t> 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87656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763000" cy="5562600"/>
          </a:xfrm>
        </p:spPr>
        <p:txBody>
          <a:bodyPr/>
          <a:lstStyle/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Introduction: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/>
              <a:t>Digital Revolution – impacts all facets of life/practice (BIG DATA)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/>
              <a:t>Surveying to Geomatics to Spatial Data (abstraction)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200" b="1" dirty="0"/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Geospatial (survey) </a:t>
            </a:r>
            <a:r>
              <a:rPr lang="en-US" sz="2400" b="1" dirty="0" smtClean="0"/>
              <a:t>data:</a:t>
            </a:r>
            <a:endParaRPr lang="en-US" sz="2400" b="1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Are referenced </a:t>
            </a:r>
            <a:r>
              <a:rPr lang="en-US" sz="2400" b="1" dirty="0"/>
              <a:t>to planet Earth.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/>
              <a:t>Coordinate systems </a:t>
            </a:r>
            <a:r>
              <a:rPr lang="en-US" sz="2400" b="1" dirty="0" smtClean="0"/>
              <a:t>include:</a:t>
            </a:r>
            <a:endParaRPr lang="en-US" sz="2400" b="1" dirty="0"/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      - Latitude and longitude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- </a:t>
            </a:r>
            <a:r>
              <a:rPr lang="en-US" sz="2400" b="1" dirty="0"/>
              <a:t>Map projections and plane coordinates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      - Geocentric Earth-centered, Earth-fixed (ECEF) X/Y/Z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/>
              <a:t>Absolute values with respect to well-defined reference frame.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/>
              <a:t>Essential in GIS systems for </a:t>
            </a:r>
            <a:r>
              <a:rPr lang="en-US" sz="2400" b="1" dirty="0" smtClean="0"/>
              <a:t>managing location information.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Local flat-earth systems with named origin/orientation.</a:t>
            </a: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endParaRPr lang="en-US" sz="2400" b="1" dirty="0" smtClean="0"/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273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763000" cy="5562600"/>
          </a:xfrm>
        </p:spPr>
        <p:txBody>
          <a:bodyPr/>
          <a:lstStyle/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Background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/>
              <a:t>Concepts: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       - Mercator gave the world conformal maps in 1569.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       - </a:t>
            </a:r>
            <a:r>
              <a:rPr lang="en-US" sz="2400" b="1" dirty="0" smtClean="0"/>
              <a:t>René Descartes </a:t>
            </a:r>
            <a:r>
              <a:rPr lang="en-US" sz="2400" b="1" dirty="0"/>
              <a:t>codified solid geometry in 1637.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       - Grinter Report provides vision for future - 1955.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/>
              <a:t>Practice: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      </a:t>
            </a:r>
            <a:r>
              <a:rPr lang="en-US" sz="2400" b="1" dirty="0" smtClean="0"/>
              <a:t> - </a:t>
            </a:r>
            <a:r>
              <a:rPr lang="en-US" sz="2400" b="1" dirty="0"/>
              <a:t>Rectangular Cartesian coordinates on flat-Earth.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		</a:t>
            </a:r>
            <a:r>
              <a:rPr lang="en-US" sz="2400" b="1" dirty="0" err="1" smtClean="0"/>
              <a:t>i</a:t>
            </a:r>
            <a:r>
              <a:rPr lang="en-US" sz="2400" b="1" dirty="0" smtClean="0"/>
              <a:t>).   </a:t>
            </a:r>
            <a:r>
              <a:rPr lang="en-US" sz="2400" b="1" dirty="0"/>
              <a:t>2-D horizontal. 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          </a:t>
            </a:r>
            <a:r>
              <a:rPr lang="en-US" sz="2400" b="1" dirty="0" smtClean="0"/>
              <a:t>	ii).  </a:t>
            </a:r>
            <a:r>
              <a:rPr lang="en-US" sz="2400" b="1" dirty="0"/>
              <a:t>1-D vertical.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      </a:t>
            </a:r>
            <a:r>
              <a:rPr lang="en-US" sz="2400" b="1" dirty="0" smtClean="0"/>
              <a:t> - </a:t>
            </a:r>
            <a:r>
              <a:rPr lang="en-US" sz="2400" b="1" dirty="0"/>
              <a:t>Analog information </a:t>
            </a:r>
            <a:r>
              <a:rPr lang="en-US" sz="2400" b="1" dirty="0" smtClean="0"/>
              <a:t>is shown </a:t>
            </a:r>
            <a:r>
              <a:rPr lang="en-US" sz="2400" b="1" dirty="0"/>
              <a:t>on </a:t>
            </a:r>
            <a:r>
              <a:rPr lang="en-US" sz="2400" b="1" dirty="0" smtClean="0"/>
              <a:t>maps (and photographs).</a:t>
            </a:r>
            <a:endParaRPr lang="en-US" sz="2400" b="1" dirty="0"/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      </a:t>
            </a:r>
            <a:r>
              <a:rPr lang="en-US" sz="2400" b="1" dirty="0" smtClean="0"/>
              <a:t> - </a:t>
            </a:r>
            <a:r>
              <a:rPr lang="en-US" sz="2400" b="1" dirty="0"/>
              <a:t>Modern practice </a:t>
            </a:r>
            <a:r>
              <a:rPr lang="en-US" sz="2400" b="1" dirty="0" smtClean="0"/>
              <a:t>trends to </a:t>
            </a:r>
            <a:r>
              <a:rPr lang="en-US" sz="2400" b="1" dirty="0"/>
              <a:t>using </a:t>
            </a:r>
            <a:r>
              <a:rPr lang="en-US" sz="2400" b="1" dirty="0" smtClean="0"/>
              <a:t>digital 3-D geospatial data</a:t>
            </a:r>
            <a:r>
              <a:rPr lang="en-US" sz="2400" b="1" dirty="0"/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/>
              <a:t>Analog to digital transition contains many challenges.</a:t>
            </a:r>
            <a:endParaRPr lang="en-US" sz="2400" b="1" dirty="0" smtClean="0"/>
          </a:p>
          <a:p>
            <a:endParaRPr lang="en-US" sz="2400" b="1" dirty="0" smtClean="0"/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448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763000" cy="5562600"/>
          </a:xfrm>
        </p:spPr>
        <p:txBody>
          <a:bodyPr/>
          <a:lstStyle/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Digital Revolution – as related to mapping/surveying data: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/>
              <a:t>Computers: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       - Mainframe – ever since late 1950s.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400" b="1" dirty="0" smtClean="0"/>
              <a:t>       - </a:t>
            </a:r>
            <a:r>
              <a:rPr lang="en-US" sz="2400" b="1" dirty="0"/>
              <a:t>Microprocessor – ever since 1960s.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400" b="1" dirty="0"/>
              <a:t>       - Hand-held –  ever since 1970s. </a:t>
            </a:r>
            <a:r>
              <a:rPr lang="en-US" sz="2400" b="1" dirty="0" smtClean="0"/>
              <a:t>  Now in smart phones.</a:t>
            </a:r>
            <a:endParaRPr lang="en-US" sz="2400" b="1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/>
              <a:t>Electronic measuring devices  - </a:t>
            </a:r>
            <a:r>
              <a:rPr lang="en-US" sz="2400" b="1" dirty="0" smtClean="0"/>
              <a:t>dictated by environment.</a:t>
            </a:r>
            <a:endParaRPr lang="en-US" sz="2400" b="1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/>
              <a:t>Photogrammetry (and imaging) – analog and soft-copy.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/>
              <a:t>GPS for navigation, location, mapping, surveying.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/>
              <a:t>Pulse lasers for tracking, terrestrial scanning, LiDAR.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/>
              <a:t>Step back and examine 3-D models for: 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       - Spatial data – relative (engineering/design/construction).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       - Geospatial data – absolute (GIS/analysis/management).</a:t>
            </a:r>
          </a:p>
          <a:p>
            <a:endParaRPr lang="en-US" sz="2400" b="1" dirty="0" smtClean="0"/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26912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534400" cy="50292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As applied to underground (well) mapping:</a:t>
            </a:r>
          </a:p>
          <a:p>
            <a:r>
              <a:rPr lang="en-US" sz="2400" b="1" dirty="0" smtClean="0"/>
              <a:t>Local coordinate system based on flat-earth assumptions</a:t>
            </a:r>
          </a:p>
          <a:p>
            <a:pPr marL="0" indent="0">
              <a:buNone/>
            </a:pPr>
            <a:r>
              <a:rPr lang="en-US" sz="2400" b="1" dirty="0" smtClean="0"/>
              <a:t>        -  Assumed origin</a:t>
            </a:r>
          </a:p>
          <a:p>
            <a:pPr marL="0" indent="0">
              <a:buNone/>
            </a:pPr>
            <a:r>
              <a:rPr lang="en-US" sz="2400" b="1" dirty="0" smtClean="0"/>
              <a:t>        -  Oriented to north (true/magnetic/grid)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-  Correctly portrays local 3-D relationships</a:t>
            </a:r>
          </a:p>
          <a:p>
            <a:pPr marL="0" indent="0">
              <a:buNone/>
            </a:pPr>
            <a:r>
              <a:rPr lang="en-US" sz="2400" b="1" dirty="0" smtClean="0"/>
              <a:t>        -  Works quite nicely in (local) digital environment</a:t>
            </a:r>
          </a:p>
          <a:p>
            <a:pPr marL="0" indent="0">
              <a:buNone/>
            </a:pPr>
            <a:endParaRPr lang="en-US" sz="2400" b="1" dirty="0" smtClean="0"/>
          </a:p>
          <a:p>
            <a:r>
              <a:rPr lang="en-US" sz="2400" b="1" dirty="0" smtClean="0"/>
              <a:t>Geo-referencing offers advantages (in some cases mandated?) </a:t>
            </a:r>
          </a:p>
          <a:p>
            <a:pPr marL="0" indent="0">
              <a:buNone/>
            </a:pPr>
            <a:r>
              <a:rPr lang="en-US" sz="2400" b="1" dirty="0" smtClean="0"/>
              <a:t>        -  Uniqueness of location</a:t>
            </a:r>
          </a:p>
          <a:p>
            <a:pPr marL="0" indent="0">
              <a:buNone/>
            </a:pPr>
            <a:r>
              <a:rPr lang="en-US" sz="2400" b="1" dirty="0" smtClean="0"/>
              <a:t>        -  Pieces fit into larger picture</a:t>
            </a:r>
          </a:p>
          <a:p>
            <a:pPr marL="0" indent="0">
              <a:buNone/>
            </a:pPr>
            <a:r>
              <a:rPr lang="en-US" sz="2400" b="1" dirty="0" smtClean="0"/>
              <a:t>        -  Archival, benefits of information management  </a:t>
            </a:r>
          </a:p>
          <a:p>
            <a:endParaRPr lang="en-US" sz="2400" b="1" dirty="0" smtClean="0"/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9386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534400" cy="50292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Reconciling “local” with “geo-referencing”</a:t>
            </a:r>
          </a:p>
          <a:p>
            <a:r>
              <a:rPr lang="en-US" sz="2400" b="1" dirty="0" smtClean="0"/>
              <a:t>Conventional practice is to use map projections; SPC, UTM, </a:t>
            </a:r>
            <a:r>
              <a:rPr lang="en-US" sz="2400" b="1" dirty="0" err="1" smtClean="0"/>
              <a:t>etc</a:t>
            </a: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        -  2-D mapping plane is well defined.</a:t>
            </a:r>
          </a:p>
          <a:p>
            <a:pPr marL="0" indent="0">
              <a:buNone/>
            </a:pPr>
            <a:r>
              <a:rPr lang="en-US" sz="2400" b="1" dirty="0" smtClean="0"/>
              <a:t>        -  Coordinate geometry same as in plane surveying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-  Orientation can be true or grid north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-  Latitude/longitude can be readily computed as needed.</a:t>
            </a:r>
          </a:p>
          <a:p>
            <a:r>
              <a:rPr lang="en-US" sz="2400" b="1" dirty="0" smtClean="0"/>
              <a:t>Disadvantages/challenges: </a:t>
            </a:r>
          </a:p>
          <a:p>
            <a:pPr marL="0" indent="0">
              <a:buNone/>
            </a:pPr>
            <a:r>
              <a:rPr lang="en-US" sz="2400" b="1" dirty="0" smtClean="0"/>
              <a:t>        -  Map projections are 2-dimensional.  What about elevation?</a:t>
            </a:r>
          </a:p>
          <a:p>
            <a:pPr marL="0" indent="0">
              <a:buNone/>
            </a:pPr>
            <a:r>
              <a:rPr lang="en-US" sz="2400" b="1" dirty="0" smtClean="0"/>
              <a:t>        -  Geometrical integrity suffers with increasing depth due to:</a:t>
            </a:r>
          </a:p>
          <a:p>
            <a:pPr marL="0" indent="0">
              <a:buNone/>
            </a:pPr>
            <a:r>
              <a:rPr lang="en-US" sz="2400" b="1" dirty="0" smtClean="0"/>
              <a:t>              </a:t>
            </a:r>
            <a:r>
              <a:rPr lang="en-US" sz="2400" b="1" dirty="0" err="1" smtClean="0"/>
              <a:t>i</a:t>
            </a:r>
            <a:r>
              <a:rPr lang="en-US" sz="2400" b="1" dirty="0" smtClean="0"/>
              <a:t>).  mapping distortion inherent in projection.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      ii). elevation factor - an issue regardless of projection.       </a:t>
            </a:r>
          </a:p>
          <a:p>
            <a:endParaRPr lang="en-US" sz="2400" b="1" dirty="0" smtClean="0"/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3000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534400" cy="5029200"/>
          </a:xfrm>
        </p:spPr>
        <p:txBody>
          <a:bodyPr/>
          <a:lstStyle/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 smtClean="0"/>
              <a:t>-  Archival, benefits of information management  </a:t>
            </a:r>
          </a:p>
          <a:p>
            <a:endParaRPr lang="en-US" sz="2400" b="1" dirty="0" smtClean="0"/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</a:t>
            </a:r>
            <a:endParaRPr lang="en-US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08" y="1020340"/>
            <a:ext cx="7498080" cy="5853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329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534400" cy="50292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Issues are discussed in 2000 paper by Williamson &amp; Wilson:</a:t>
            </a:r>
          </a:p>
          <a:p>
            <a:pPr marL="0" indent="0">
              <a:buNone/>
            </a:pPr>
            <a:r>
              <a:rPr lang="en-US" sz="2400" b="1" dirty="0" smtClean="0"/>
              <a:t>            “Directional Drilling and Earth Curvature”</a:t>
            </a:r>
          </a:p>
          <a:p>
            <a:pPr marL="0" indent="0">
              <a:buNone/>
            </a:pPr>
            <a:endParaRPr lang="en-US" sz="2400" b="1" dirty="0" smtClean="0"/>
          </a:p>
          <a:p>
            <a:r>
              <a:rPr lang="en-US" sz="2400" b="1" dirty="0" smtClean="0"/>
              <a:t>Directional drilling companies planning extended-reach wells should estimate physical error introduced by the model and compare it with target tolerances.</a:t>
            </a:r>
          </a:p>
          <a:p>
            <a:r>
              <a:rPr lang="en-US" sz="2400" b="1" dirty="0" smtClean="0"/>
              <a:t> Developers of directional &amp; survey software should consider an improved methodology (such as described in their paper) for inclusion in their products.</a:t>
            </a:r>
          </a:p>
          <a:p>
            <a:r>
              <a:rPr lang="en-US" sz="2400" b="1" dirty="0" smtClean="0"/>
              <a:t>Well locations could be represented by 3D geocentric Cartesian coordinates.  That advantage is outweighed by the awkward fact that none of those axes are parallel with the vertical.</a:t>
            </a:r>
          </a:p>
          <a:p>
            <a:endParaRPr lang="en-US" sz="2400" b="1" dirty="0"/>
          </a:p>
          <a:p>
            <a:pPr marL="0" indent="0">
              <a:buNone/>
            </a:pPr>
            <a:r>
              <a:rPr lang="en-US" sz="2400" b="1" dirty="0" smtClean="0"/>
              <a:t>       </a:t>
            </a:r>
          </a:p>
          <a:p>
            <a:endParaRPr lang="en-US" sz="2400" b="1" dirty="0" smtClean="0"/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2924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534400" cy="50292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Those existing issues/challenges are addressed by the GSDM!</a:t>
            </a:r>
          </a:p>
          <a:p>
            <a:r>
              <a:rPr lang="en-US" sz="2400" b="1" dirty="0" smtClean="0"/>
              <a:t>The 3-D Global Spatial Data Model (GSDM):</a:t>
            </a:r>
          </a:p>
          <a:p>
            <a:pPr marL="0" indent="0">
              <a:buNone/>
            </a:pPr>
            <a:r>
              <a:rPr lang="en-US" sz="2400" b="1" dirty="0" smtClean="0"/>
              <a:t>        -  Uses Earth-centered Earth-fixed geocentric coordinates.</a:t>
            </a:r>
          </a:p>
          <a:p>
            <a:pPr marL="0" indent="0">
              <a:buNone/>
            </a:pPr>
            <a:r>
              <a:rPr lang="en-US" sz="2400" b="1" dirty="0" smtClean="0"/>
              <a:t>        -  Is well-defined and already implemented.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-  Includes a rotation matrix that aligns axes with vertical. </a:t>
            </a:r>
          </a:p>
          <a:p>
            <a:r>
              <a:rPr lang="en-US" sz="2400" b="1" dirty="0" smtClean="0"/>
              <a:t>Advantages of using the GSDM include: </a:t>
            </a:r>
          </a:p>
          <a:p>
            <a:pPr marL="0" indent="0">
              <a:buNone/>
            </a:pPr>
            <a:r>
              <a:rPr lang="en-US" sz="2400" b="1" dirty="0" smtClean="0"/>
              <a:t>        -  3-D geometrical integrity is preserved in all cases.</a:t>
            </a:r>
          </a:p>
          <a:p>
            <a:pPr marL="0" indent="0">
              <a:buNone/>
            </a:pPr>
            <a:r>
              <a:rPr lang="en-US" sz="2400" b="1" dirty="0" smtClean="0"/>
              <a:t>        -  Local </a:t>
            </a:r>
            <a:r>
              <a:rPr lang="en-US" sz="2400" b="1" smtClean="0"/>
              <a:t>flat-Earth practices are </a:t>
            </a:r>
            <a:r>
              <a:rPr lang="en-US" sz="2400" b="1" dirty="0" smtClean="0"/>
              <a:t>accommodated.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-  There are no projection parameters or zone constants.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-  There are no boundaries from one system to another.</a:t>
            </a:r>
          </a:p>
          <a:p>
            <a:pPr marL="0" indent="0">
              <a:buNone/>
            </a:pPr>
            <a:r>
              <a:rPr lang="en-US" sz="2400" b="1" dirty="0" smtClean="0"/>
              <a:t>        -  Error propagation computations are fully supported.    </a:t>
            </a:r>
          </a:p>
          <a:p>
            <a:endParaRPr lang="en-US" sz="2400" b="1" dirty="0" smtClean="0"/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43203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534400" cy="52578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The GSDM uses three coordinate systems:</a:t>
            </a:r>
          </a:p>
          <a:p>
            <a:r>
              <a:rPr lang="en-US" sz="2400" b="1" dirty="0" smtClean="0"/>
              <a:t>Geodetic latitude/longitude/ellipsoid height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-  Uses </a:t>
            </a:r>
            <a:r>
              <a:rPr lang="en-US" sz="2400" b="1" dirty="0" err="1" smtClean="0"/>
              <a:t>Deg</a:t>
            </a:r>
            <a:r>
              <a:rPr lang="en-US" sz="2400" b="1" dirty="0" smtClean="0"/>
              <a:t>-Min-Sec for latitude and longitude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-  Uses meters for ellipsoid height</a:t>
            </a:r>
          </a:p>
          <a:p>
            <a:r>
              <a:rPr lang="en-US" sz="2400" b="1" dirty="0" smtClean="0"/>
              <a:t>Geocentric rectangular Earth-centered Earth-fixed (ECEF)</a:t>
            </a:r>
          </a:p>
          <a:p>
            <a:pPr marL="0" indent="0">
              <a:buNone/>
            </a:pPr>
            <a:r>
              <a:rPr lang="en-US" sz="2400" b="1" dirty="0" smtClean="0"/>
              <a:t>        -  Origin is Earth’s center of mass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-  X/Y lie in the plane of the Equator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-  Z axis aligned with Earth’s spin axis (very nearly so)</a:t>
            </a:r>
          </a:p>
          <a:p>
            <a:r>
              <a:rPr lang="en-US" sz="2400" b="1" dirty="0" smtClean="0"/>
              <a:t>Local  (Flat-Earth)</a:t>
            </a:r>
          </a:p>
          <a:p>
            <a:pPr marL="0" indent="0">
              <a:buNone/>
            </a:pPr>
            <a:r>
              <a:rPr lang="en-US" sz="2400" b="1" dirty="0" smtClean="0"/>
              <a:t>        - Origin is any place selected by the user.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- Orientation is true north (or grid north if defined).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- Meter units in data base but other units may be displayed.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1215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534400" cy="5257800"/>
          </a:xfrm>
        </p:spPr>
        <p:txBody>
          <a:bodyPr/>
          <a:lstStyle/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     Geodetic and geocentric coordinate systems are both shown.      </a:t>
            </a:r>
            <a:endParaRPr lang="en-US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848" y="1066800"/>
            <a:ext cx="5561352" cy="4667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855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257800"/>
          </a:xfrm>
        </p:spPr>
        <p:txBody>
          <a:bodyPr/>
          <a:lstStyle/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           Local Coordinate System – Global View</a:t>
            </a:r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90600"/>
            <a:ext cx="7400925" cy="4837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333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534400" cy="5257800"/>
          </a:xfrm>
        </p:spPr>
        <p:txBody>
          <a:bodyPr/>
          <a:lstStyle/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                      Local coordinate system – local view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</a:t>
            </a:r>
            <a:endParaRPr lang="en-US" sz="24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17" y="1143000"/>
            <a:ext cx="8243283" cy="474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322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534400" cy="52578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Features of the GSDM include:</a:t>
            </a:r>
          </a:p>
          <a:p>
            <a:r>
              <a:rPr lang="en-US" sz="2400" b="1" dirty="0" smtClean="0"/>
              <a:t>Rules of solid geometry – rectangular metric coordinates</a:t>
            </a:r>
          </a:p>
          <a:p>
            <a:r>
              <a:rPr lang="en-US" sz="2400" b="1" dirty="0" smtClean="0"/>
              <a:t>Rotation matrix lets user to work with local e/n/u components</a:t>
            </a:r>
          </a:p>
          <a:p>
            <a:r>
              <a:rPr lang="en-US" sz="2400" b="1" dirty="0" smtClean="0"/>
              <a:t>Inverse point to point provides:</a:t>
            </a:r>
          </a:p>
          <a:p>
            <a:pPr marL="0" indent="0">
              <a:buNone/>
            </a:pPr>
            <a:r>
              <a:rPr lang="en-US" sz="2400" b="1" dirty="0" smtClean="0"/>
              <a:t>        - local tangent plane horizontal distance</a:t>
            </a:r>
          </a:p>
          <a:p>
            <a:pPr marL="0" indent="0">
              <a:buNone/>
            </a:pPr>
            <a:r>
              <a:rPr lang="en-US" sz="2400" b="1" dirty="0" smtClean="0"/>
              <a:t>        - azimuth is geodetic (true) from meridian at standpoint</a:t>
            </a:r>
            <a:endParaRPr lang="en-US" sz="2400" b="1" dirty="0"/>
          </a:p>
          <a:p>
            <a:pPr marL="0" indent="0">
              <a:buNone/>
            </a:pPr>
            <a:r>
              <a:rPr lang="en-US" sz="2400" b="1" dirty="0" smtClean="0"/>
              <a:t>Practical use of the GSDM:</a:t>
            </a:r>
          </a:p>
          <a:p>
            <a:r>
              <a:rPr lang="en-US" sz="2400" b="1" dirty="0" smtClean="0"/>
              <a:t>Start with known point – X/Y/Z (ECEF) or 0/0/0 (local)</a:t>
            </a:r>
          </a:p>
          <a:p>
            <a:r>
              <a:rPr lang="en-US" sz="2400" b="1" dirty="0" smtClean="0"/>
              <a:t>Use measurements as in current practice</a:t>
            </a:r>
          </a:p>
          <a:p>
            <a:r>
              <a:rPr lang="en-US" sz="2400" b="1" dirty="0" smtClean="0"/>
              <a:t>Compute local </a:t>
            </a:r>
            <a:r>
              <a:rPr lang="el-GR" sz="2400" b="1" dirty="0" smtClean="0">
                <a:latin typeface="Calibri"/>
                <a:cs typeface="Calibri"/>
              </a:rPr>
              <a:t>Δ</a:t>
            </a:r>
            <a:r>
              <a:rPr lang="en-US" sz="2400" b="1" dirty="0" smtClean="0">
                <a:latin typeface="Calibri"/>
                <a:cs typeface="Calibri"/>
              </a:rPr>
              <a:t>e/</a:t>
            </a:r>
            <a:r>
              <a:rPr lang="el-GR" sz="2400" b="1" dirty="0" smtClean="0">
                <a:latin typeface="Calibri"/>
                <a:cs typeface="Calibri"/>
              </a:rPr>
              <a:t>Δ</a:t>
            </a:r>
            <a:r>
              <a:rPr lang="en-US" sz="2400" b="1" dirty="0" smtClean="0">
                <a:latin typeface="Calibri"/>
                <a:cs typeface="Calibri"/>
              </a:rPr>
              <a:t>n/</a:t>
            </a:r>
            <a:r>
              <a:rPr lang="el-GR" sz="2400" b="1" dirty="0" smtClean="0">
                <a:latin typeface="Calibri"/>
                <a:cs typeface="Calibri"/>
              </a:rPr>
              <a:t>Δ</a:t>
            </a:r>
            <a:r>
              <a:rPr lang="en-US" sz="2400" b="1" dirty="0" smtClean="0">
                <a:latin typeface="Calibri"/>
                <a:cs typeface="Calibri"/>
              </a:rPr>
              <a:t>u components and rotate to </a:t>
            </a:r>
            <a:r>
              <a:rPr lang="el-GR" sz="2400" b="1" dirty="0" smtClean="0">
                <a:latin typeface="Calibri"/>
                <a:cs typeface="Calibri"/>
              </a:rPr>
              <a:t>Δ</a:t>
            </a:r>
            <a:r>
              <a:rPr lang="en-US" sz="2400" b="1" dirty="0" smtClean="0">
                <a:latin typeface="Calibri"/>
                <a:cs typeface="Calibri"/>
              </a:rPr>
              <a:t>X/</a:t>
            </a:r>
            <a:r>
              <a:rPr lang="el-GR" sz="2400" b="1" dirty="0" smtClean="0">
                <a:latin typeface="Calibri"/>
                <a:cs typeface="Calibri"/>
              </a:rPr>
              <a:t>Δ</a:t>
            </a:r>
            <a:r>
              <a:rPr lang="en-US" sz="2400" b="1" dirty="0" smtClean="0">
                <a:latin typeface="Calibri"/>
                <a:cs typeface="Calibri"/>
              </a:rPr>
              <a:t>Y/</a:t>
            </a:r>
            <a:r>
              <a:rPr lang="el-GR" sz="2400" b="1" dirty="0" smtClean="0">
                <a:latin typeface="Calibri"/>
                <a:cs typeface="Calibri"/>
              </a:rPr>
              <a:t>Δ</a:t>
            </a:r>
            <a:r>
              <a:rPr lang="en-US" sz="2400" b="1" dirty="0" smtClean="0">
                <a:latin typeface="Calibri"/>
                <a:cs typeface="Calibri"/>
              </a:rPr>
              <a:t>Z</a:t>
            </a:r>
          </a:p>
          <a:p>
            <a:r>
              <a:rPr lang="en-US" sz="2400" b="1" dirty="0" smtClean="0">
                <a:latin typeface="Calibri"/>
                <a:cs typeface="Calibri"/>
              </a:rPr>
              <a:t>Add </a:t>
            </a:r>
            <a:r>
              <a:rPr lang="el-GR" sz="2400" b="1" dirty="0">
                <a:cs typeface="Calibri"/>
              </a:rPr>
              <a:t>Δ</a:t>
            </a:r>
            <a:r>
              <a:rPr lang="en-US" sz="2400" b="1" dirty="0">
                <a:cs typeface="Calibri"/>
              </a:rPr>
              <a:t>X/</a:t>
            </a:r>
            <a:r>
              <a:rPr lang="el-GR" sz="2400" b="1" dirty="0">
                <a:cs typeface="Calibri"/>
              </a:rPr>
              <a:t>Δ</a:t>
            </a:r>
            <a:r>
              <a:rPr lang="en-US" sz="2400" b="1" dirty="0">
                <a:cs typeface="Calibri"/>
              </a:rPr>
              <a:t>Y/</a:t>
            </a:r>
            <a:r>
              <a:rPr lang="el-GR" sz="2400" b="1" dirty="0">
                <a:cs typeface="Calibri"/>
              </a:rPr>
              <a:t>Δ</a:t>
            </a:r>
            <a:r>
              <a:rPr lang="en-US" sz="2400" b="1" dirty="0" smtClean="0">
                <a:cs typeface="Calibri"/>
              </a:rPr>
              <a:t>Z values </a:t>
            </a:r>
            <a:r>
              <a:rPr lang="en-US" sz="2400" b="1" dirty="0" smtClean="0">
                <a:latin typeface="Calibri"/>
                <a:cs typeface="Calibri"/>
              </a:rPr>
              <a:t>to ECEF coordinates in data base</a:t>
            </a:r>
          </a:p>
          <a:p>
            <a:r>
              <a:rPr lang="en-US" sz="2400" b="1" dirty="0" smtClean="0">
                <a:latin typeface="Calibri"/>
                <a:cs typeface="Calibri"/>
              </a:rPr>
              <a:t>Compute inverses from </a:t>
            </a:r>
            <a:r>
              <a:rPr lang="el-GR" sz="2400" b="1" dirty="0">
                <a:cs typeface="Calibri"/>
              </a:rPr>
              <a:t>Δ</a:t>
            </a:r>
            <a:r>
              <a:rPr lang="en-US" sz="2400" b="1" dirty="0">
                <a:cs typeface="Calibri"/>
              </a:rPr>
              <a:t>X/</a:t>
            </a:r>
            <a:r>
              <a:rPr lang="el-GR" sz="2400" b="1" dirty="0">
                <a:cs typeface="Calibri"/>
              </a:rPr>
              <a:t>Δ</a:t>
            </a:r>
            <a:r>
              <a:rPr lang="en-US" sz="2400" b="1" dirty="0">
                <a:cs typeface="Calibri"/>
              </a:rPr>
              <a:t>Y/</a:t>
            </a:r>
            <a:r>
              <a:rPr lang="el-GR" sz="2400" b="1" dirty="0">
                <a:cs typeface="Calibri"/>
              </a:rPr>
              <a:t>Δ</a:t>
            </a:r>
            <a:r>
              <a:rPr lang="en-US" sz="2400" b="1" dirty="0" smtClean="0">
                <a:cs typeface="Calibri"/>
              </a:rPr>
              <a:t>Z rotated to local </a:t>
            </a:r>
            <a:r>
              <a:rPr lang="el-GR" sz="2400" b="1" dirty="0">
                <a:cs typeface="Calibri"/>
              </a:rPr>
              <a:t>Δ</a:t>
            </a:r>
            <a:r>
              <a:rPr lang="en-US" sz="2400" b="1" dirty="0">
                <a:cs typeface="Calibri"/>
              </a:rPr>
              <a:t>e/</a:t>
            </a:r>
            <a:r>
              <a:rPr lang="el-GR" sz="2400" b="1" dirty="0">
                <a:cs typeface="Calibri"/>
              </a:rPr>
              <a:t>Δ</a:t>
            </a:r>
            <a:r>
              <a:rPr lang="en-US" sz="2400" b="1" dirty="0">
                <a:cs typeface="Calibri"/>
              </a:rPr>
              <a:t>n/</a:t>
            </a:r>
            <a:r>
              <a:rPr lang="el-GR" sz="2400" b="1" dirty="0">
                <a:cs typeface="Calibri"/>
              </a:rPr>
              <a:t>Δ</a:t>
            </a:r>
            <a:r>
              <a:rPr lang="en-US" sz="2400" b="1" dirty="0">
                <a:cs typeface="Calibri"/>
              </a:rPr>
              <a:t>u </a:t>
            </a: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6959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534400" cy="52578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cs typeface="Calibri"/>
              </a:rPr>
              <a:t> </a:t>
            </a: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</a:t>
            </a:r>
            <a:endParaRPr lang="en-US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066800"/>
            <a:ext cx="4114800" cy="554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534400" cy="52578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Conceptual Considerations:</a:t>
            </a:r>
          </a:p>
          <a:p>
            <a:r>
              <a:rPr lang="en-US" sz="2400" b="1" dirty="0" smtClean="0"/>
              <a:t>Functional model includes equations, geometry, &amp; coordinates</a:t>
            </a:r>
          </a:p>
          <a:p>
            <a:pPr marL="0" indent="0">
              <a:buNone/>
            </a:pPr>
            <a:r>
              <a:rPr lang="en-US" sz="2400" b="1" dirty="0" smtClean="0"/>
              <a:t>       - Measurements reduced to local components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    </a:t>
            </a:r>
            <a:r>
              <a:rPr lang="en-US" sz="2400" b="1" dirty="0" err="1" smtClean="0"/>
              <a:t>i</a:t>
            </a:r>
            <a:r>
              <a:rPr lang="en-US" sz="2400" b="1" dirty="0" smtClean="0"/>
              <a:t>).     Distances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    ii).    Azimuth/tilt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    iii).   Physical sensors – temperature/voltage/etc. </a:t>
            </a:r>
          </a:p>
          <a:p>
            <a:pPr marL="0" indent="0">
              <a:buNone/>
            </a:pPr>
            <a:r>
              <a:rPr lang="en-US" sz="2400" b="1" dirty="0" smtClean="0"/>
              <a:t>       - Rules of solid geometry </a:t>
            </a:r>
            <a:endParaRPr lang="en-US" sz="2400" b="1" dirty="0"/>
          </a:p>
          <a:p>
            <a:r>
              <a:rPr lang="en-US" sz="2400" b="1" dirty="0" smtClean="0"/>
              <a:t>Stochastic model includes uncertainty &amp; error propagation </a:t>
            </a:r>
          </a:p>
          <a:p>
            <a:pPr marL="0" indent="0">
              <a:buNone/>
            </a:pPr>
            <a:r>
              <a:rPr lang="en-US" sz="2400" b="1" dirty="0" smtClean="0"/>
              <a:t>       - No measurement is perfect – it has a standard deviation.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- Error accumulates from one measurement to the next.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- Error propagation provides a way to track accumulation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- Knowing size of error is important for quality decisions. 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3128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534400" cy="52578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Issues of spatial data accuracy (with respect to what?):</a:t>
            </a:r>
          </a:p>
          <a:p>
            <a:r>
              <a:rPr lang="en-US" sz="2400" b="1" dirty="0" smtClean="0"/>
              <a:t>Absolute (network) accuracy</a:t>
            </a:r>
          </a:p>
          <a:p>
            <a:pPr marL="0" indent="0">
              <a:buNone/>
            </a:pPr>
            <a:r>
              <a:rPr lang="en-US" sz="2400" b="1" dirty="0" smtClean="0"/>
              <a:t>       - How good are the coordinates or elevations? </a:t>
            </a:r>
          </a:p>
          <a:p>
            <a:pPr marL="0" indent="0">
              <a:buNone/>
            </a:pPr>
            <a:r>
              <a:rPr lang="en-US" sz="2400" b="1" dirty="0" smtClean="0"/>
              <a:t>       - Determined from error propagation computations</a:t>
            </a: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r>
              <a:rPr lang="en-US" sz="2400" b="1" dirty="0" smtClean="0"/>
              <a:t>Relative (local) accuracy   </a:t>
            </a:r>
          </a:p>
          <a:p>
            <a:pPr marL="0" indent="0">
              <a:buNone/>
            </a:pPr>
            <a:r>
              <a:rPr lang="en-US" sz="2400" b="1" dirty="0" smtClean="0"/>
              <a:t>       - What is the relative position of one point </a:t>
            </a:r>
            <a:r>
              <a:rPr lang="en-US" sz="2400" b="1" dirty="0" err="1" smtClean="0"/>
              <a:t>wrt</a:t>
            </a:r>
            <a:r>
              <a:rPr lang="en-US" sz="2400" b="1" dirty="0" smtClean="0"/>
              <a:t> another?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- Closely related to quality of the measurements.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- Often portrayed using error ellipses – 2-D</a:t>
            </a:r>
          </a:p>
          <a:p>
            <a:pPr marL="0" indent="0">
              <a:buNone/>
            </a:pPr>
            <a:endParaRPr lang="en-US" sz="2400" b="1" dirty="0"/>
          </a:p>
          <a:p>
            <a:r>
              <a:rPr lang="en-US" sz="2400" b="1" dirty="0" smtClean="0"/>
              <a:t>Research focuses on correlation within covariance matrices.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(See </a:t>
            </a:r>
            <a:r>
              <a:rPr lang="en-US" sz="2400" b="1" dirty="0" smtClean="0">
                <a:hlinkClick r:id="rId2"/>
              </a:rPr>
              <a:t>www.globalcogo.com/StdDevLocalNetwork.pdf</a:t>
            </a:r>
            <a:r>
              <a:rPr lang="en-US" sz="2400" b="1" dirty="0" smtClean="0"/>
              <a:t> )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83417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2578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Conceptual Considerations:</a:t>
            </a:r>
          </a:p>
          <a:p>
            <a:r>
              <a:rPr lang="en-US" sz="2400" b="1" dirty="0" smtClean="0"/>
              <a:t>Absolute quantities – related to “reference frame” values</a:t>
            </a:r>
          </a:p>
          <a:p>
            <a:pPr marL="0" indent="0">
              <a:buNone/>
            </a:pPr>
            <a:r>
              <a:rPr lang="en-US" sz="2400" b="1" dirty="0" smtClean="0"/>
              <a:t>       - Essential for managing information (</a:t>
            </a:r>
            <a:r>
              <a:rPr lang="en-US" sz="2400" b="1" dirty="0" err="1" smtClean="0"/>
              <a:t>wrt</a:t>
            </a:r>
            <a:r>
              <a:rPr lang="en-US" sz="2400" b="1" dirty="0" smtClean="0"/>
              <a:t> the big picture)</a:t>
            </a:r>
          </a:p>
          <a:p>
            <a:pPr marL="0" indent="0">
              <a:buNone/>
            </a:pPr>
            <a:r>
              <a:rPr lang="en-US" sz="2400" b="1" dirty="0" smtClean="0"/>
              <a:t>       - Compare one data set with another </a:t>
            </a:r>
            <a:endParaRPr lang="en-US" sz="2400" b="1" dirty="0"/>
          </a:p>
          <a:p>
            <a:pPr marL="0" indent="0">
              <a:buNone/>
            </a:pPr>
            <a:r>
              <a:rPr lang="en-US" sz="2400" b="1" dirty="0" smtClean="0"/>
              <a:t>       - Used in storage and archival practices</a:t>
            </a:r>
          </a:p>
          <a:p>
            <a:r>
              <a:rPr lang="en-US" sz="2400" b="1" dirty="0" smtClean="0"/>
              <a:t>Relative quantities – related to the measurements  </a:t>
            </a:r>
          </a:p>
          <a:p>
            <a:pPr marL="0" indent="0">
              <a:buNone/>
            </a:pPr>
            <a:r>
              <a:rPr lang="en-US" sz="2400" b="1" dirty="0" smtClean="0"/>
              <a:t>       - What is location of this point with respect to that one?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(Points plotted on a map provide overall picture of location.)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- What is the location of this point with respect to:</a:t>
            </a:r>
          </a:p>
          <a:p>
            <a:pPr marL="0" indent="0">
              <a:buNone/>
            </a:pPr>
            <a:r>
              <a:rPr lang="en-US" sz="2400" b="1" dirty="0" smtClean="0"/>
              <a:t>             </a:t>
            </a:r>
            <a:r>
              <a:rPr lang="en-US" sz="2400" b="1" dirty="0" err="1" smtClean="0"/>
              <a:t>i</a:t>
            </a:r>
            <a:r>
              <a:rPr lang="en-US" sz="2400" b="1" dirty="0" smtClean="0"/>
              <a:t>).  Where it was yesterday, last year, some other epoch?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     ii). In other words, did it move?</a:t>
            </a:r>
          </a:p>
          <a:p>
            <a:pPr marL="0" indent="0">
              <a:buNone/>
            </a:pPr>
            <a:r>
              <a:rPr lang="en-US" sz="2400" b="1" dirty="0" smtClean="0"/>
              <a:t>IT SHOULD GO WITHOUT SAYING, RELATIVE ON THE SAME DATUM.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9261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534400" cy="5257800"/>
          </a:xfrm>
        </p:spPr>
        <p:txBody>
          <a:bodyPr/>
          <a:lstStyle/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Details of the GSDM have been published &amp; are readily </a:t>
            </a:r>
            <a:r>
              <a:rPr lang="en-US" sz="2400" b="1" dirty="0" smtClean="0"/>
              <a:t>available from various sources.  In addition to references at the end of the paper, many items are posted at: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400" b="1" dirty="0" smtClean="0"/>
              <a:t>                       </a:t>
            </a:r>
            <a:r>
              <a:rPr lang="en-US" sz="2400" b="1" dirty="0" smtClean="0">
                <a:hlinkClick r:id="rId2"/>
              </a:rPr>
              <a:t>www.globalcogo.com/refbyefb.html</a:t>
            </a:r>
            <a:r>
              <a:rPr lang="en-US" sz="2400" b="1" dirty="0" smtClean="0"/>
              <a:t>  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24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In particular, Geometrical concepts of the GSDM were </a:t>
            </a:r>
            <a:r>
              <a:rPr lang="en-US" sz="2400" b="1" dirty="0"/>
              <a:t>described in a paper presented at the “First Congress on Computing in Civil Engineering” – June 20-24, 1994. 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                       </a:t>
            </a:r>
            <a:r>
              <a:rPr lang="en-US" sz="2400" b="1" dirty="0">
                <a:hlinkClick r:id="rId3"/>
              </a:rPr>
              <a:t>www.globalcogo.com/first-ce-computing.pdf</a:t>
            </a:r>
            <a:endParaRPr lang="en-US" sz="2400" b="1" dirty="0"/>
          </a:p>
          <a:p>
            <a:pPr fontAlgn="auto">
              <a:spcAft>
                <a:spcPts val="0"/>
              </a:spcAft>
              <a:buNone/>
              <a:defRPr/>
            </a:pPr>
            <a:endParaRPr lang="en-US" sz="2400" b="1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/>
              <a:t>A 1-page summary of the </a:t>
            </a:r>
            <a:r>
              <a:rPr lang="en-US" sz="2400" b="1" dirty="0" smtClean="0"/>
              <a:t>3-D challenge </a:t>
            </a:r>
            <a:r>
              <a:rPr lang="en-US" sz="2400" b="1" dirty="0"/>
              <a:t>is posted at: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400" b="1" dirty="0"/>
              <a:t>                       </a:t>
            </a:r>
            <a:r>
              <a:rPr lang="en-US" sz="2400" b="1" dirty="0">
                <a:hlinkClick r:id="rId4"/>
              </a:rPr>
              <a:t>www.globalcogo.com/challenge.pdf</a:t>
            </a:r>
            <a:r>
              <a:rPr lang="en-US" sz="2400" b="1" dirty="0"/>
              <a:t> </a:t>
            </a:r>
          </a:p>
          <a:p>
            <a:pPr marL="0" indent="0">
              <a:buNone/>
            </a:pP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52847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2578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Conclusions - the GSDM provides methods by which:</a:t>
            </a:r>
          </a:p>
          <a:p>
            <a:pPr marL="0" indent="0">
              <a:buNone/>
            </a:pPr>
            <a:endParaRPr lang="en-US" sz="2400" b="1" dirty="0"/>
          </a:p>
          <a:p>
            <a:r>
              <a:rPr lang="en-US" sz="2400" b="1" dirty="0" smtClean="0"/>
              <a:t>Existing measurements can be used to compute: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 - Relative location – already being done.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 - Absolute positions in true 3-D position.</a:t>
            </a:r>
          </a:p>
          <a:p>
            <a:r>
              <a:rPr lang="en-US" sz="2400" b="1" dirty="0" smtClean="0"/>
              <a:t>Error propagation of measurements are used to compute:</a:t>
            </a:r>
          </a:p>
          <a:p>
            <a:pPr marL="0" indent="0">
              <a:buNone/>
            </a:pPr>
            <a:r>
              <a:rPr lang="en-US" sz="2400" b="1" dirty="0" smtClean="0"/>
              <a:t>         - The standard deviation of each coordinate position.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 - The standard deviation of any point with respect to any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   other point in the data set.</a:t>
            </a:r>
          </a:p>
          <a:p>
            <a:r>
              <a:rPr lang="en-US" sz="2400" b="1" dirty="0" smtClean="0"/>
              <a:t>All well location data can be reliably geo-referenced.</a:t>
            </a:r>
          </a:p>
          <a:p>
            <a:endParaRPr lang="en-US" sz="2400" b="1" dirty="0"/>
          </a:p>
          <a:p>
            <a:pPr marL="0" indent="0">
              <a:buNone/>
            </a:pPr>
            <a:r>
              <a:rPr lang="en-US" sz="2400" b="1" dirty="0" smtClean="0"/>
              <a:t>      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2450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2578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Acknowledgements – I owe many thanks to the following persons who assisted in development and revisions of this paper:</a:t>
            </a:r>
          </a:p>
          <a:p>
            <a:pPr marL="0" indent="0">
              <a:buNone/>
            </a:pPr>
            <a:endParaRPr lang="en-US" sz="2400" b="1" dirty="0" smtClean="0"/>
          </a:p>
          <a:p>
            <a:r>
              <a:rPr lang="en-US" sz="2400" b="1" dirty="0" smtClean="0"/>
              <a:t>Barbara Whitten, ASCE Manager Technical Committees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  (Geomatics and Energy)</a:t>
            </a:r>
          </a:p>
          <a:p>
            <a:r>
              <a:rPr lang="en-US" sz="2400" b="1" dirty="0" smtClean="0"/>
              <a:t>Chuck Hookham, 2012 Chair, ASCE Energy Division</a:t>
            </a:r>
          </a:p>
          <a:p>
            <a:r>
              <a:rPr lang="en-US" sz="2400" b="1" dirty="0" smtClean="0"/>
              <a:t>David Garber, 2013-14 Chair, ASCE Geomatics Division</a:t>
            </a:r>
          </a:p>
          <a:p>
            <a:r>
              <a:rPr lang="en-US" sz="2400" b="1" dirty="0" smtClean="0"/>
              <a:t>David M. Baker, Senior Advisor, Geosciences  Technology,</a:t>
            </a:r>
          </a:p>
          <a:p>
            <a:pPr marL="0" indent="0">
              <a:buNone/>
            </a:pPr>
            <a:r>
              <a:rPr lang="en-US" sz="2400" b="1" dirty="0" smtClean="0"/>
              <a:t>        Chesapeake Energy Corporation</a:t>
            </a:r>
          </a:p>
          <a:p>
            <a:r>
              <a:rPr lang="en-US" sz="2400" b="1" dirty="0" smtClean="0"/>
              <a:t>Anonymous reviewers</a:t>
            </a:r>
          </a:p>
          <a:p>
            <a:endParaRPr lang="en-US" sz="2400" b="1" dirty="0"/>
          </a:p>
          <a:p>
            <a:r>
              <a:rPr lang="en-US" sz="2400" b="1" dirty="0" smtClean="0"/>
              <a:t>Thank you for your attendance and attention – EFB.</a:t>
            </a:r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1266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/>
          <a:lstStyle/>
          <a:p>
            <a:r>
              <a:rPr lang="en-US" sz="1600" b="1" dirty="0"/>
              <a:t>ASCE Shale Energy Engineering Conference </a:t>
            </a:r>
            <a:br>
              <a:rPr lang="en-US" sz="1600" b="1" dirty="0"/>
            </a:br>
            <a:r>
              <a:rPr lang="en-US" sz="1600" b="1" dirty="0"/>
              <a:t>Pittsburgh, PA  –  July 20-23,  2014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6388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References: </a:t>
            </a:r>
          </a:p>
          <a:p>
            <a:r>
              <a:rPr lang="en-US" sz="2000" b="1" dirty="0" smtClean="0"/>
              <a:t>Burkholder, E.F., 2013; “Standard Deviation and Network/Local Accuracy of Geospatial Data, U.S. Copyright Office, Wash. D.C. 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</a:t>
            </a:r>
            <a:r>
              <a:rPr lang="en-US" sz="2000" b="1" dirty="0" smtClean="0">
                <a:hlinkClick r:id="rId2"/>
              </a:rPr>
              <a:t>www.globalcogo.com/StdDevLocalNetwork.pdf</a:t>
            </a:r>
            <a:r>
              <a:rPr lang="en-US" sz="2000" b="1" dirty="0" smtClean="0"/>
              <a:t> </a:t>
            </a:r>
          </a:p>
          <a:p>
            <a:r>
              <a:rPr lang="en-US" sz="2000" b="1" dirty="0" smtClean="0"/>
              <a:t>Burkholder, E.F., 2008; “The 3-D Global Spatial Data Model,” Taylor &amp; Francis, CRC Press, Boca Raton, London, New York.</a:t>
            </a:r>
          </a:p>
          <a:p>
            <a:r>
              <a:rPr lang="en-US" sz="2000" b="1" dirty="0" smtClean="0"/>
              <a:t>Burkholder, E.F.; “Elevations and the Global Spatial Data Model,” Proceedings of 58</a:t>
            </a:r>
            <a:r>
              <a:rPr lang="en-US" sz="2000" b="1" baseline="30000" dirty="0" smtClean="0"/>
              <a:t>th</a:t>
            </a:r>
            <a:r>
              <a:rPr lang="en-US" sz="2000" b="1" dirty="0" smtClean="0"/>
              <a:t> Annual Meeting of The Institute of Navigation and CIGTF 21</a:t>
            </a:r>
            <a:r>
              <a:rPr lang="en-US" sz="2000" b="1" baseline="30000" dirty="0" smtClean="0"/>
              <a:t>st</a:t>
            </a:r>
            <a:r>
              <a:rPr lang="en-US" sz="2000" b="1" dirty="0" smtClean="0"/>
              <a:t> Guidance Symposium, Albuquerque, NM, 217-222.</a:t>
            </a:r>
            <a:endParaRPr lang="en-US" sz="2000" b="1" dirty="0"/>
          </a:p>
          <a:p>
            <a:r>
              <a:rPr lang="en-US" sz="2000" b="1" dirty="0" smtClean="0"/>
              <a:t>Burkholder,  E.F., 1997; “Definition and Description of a Global Spatial Data Model,” U.S. Copyright Office, Washington D.C.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  </a:t>
            </a:r>
            <a:r>
              <a:rPr lang="en-US" sz="2000" b="1" dirty="0" smtClean="0">
                <a:hlinkClick r:id="rId3"/>
              </a:rPr>
              <a:t>www.globalcogo.com/gsdmdefn.pdf</a:t>
            </a:r>
            <a:r>
              <a:rPr lang="en-US" sz="2000" b="1" dirty="0" smtClean="0"/>
              <a:t> </a:t>
            </a:r>
          </a:p>
          <a:p>
            <a:r>
              <a:rPr lang="en-US" sz="2000" b="1" dirty="0" smtClean="0"/>
              <a:t>Williamson, H.S. &amp; H.F. Wilson, 2000; “Directional Drilling and Earth Curvature,” SPE Drill &amp; Completion, 15 (1), 37-43.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81266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1735</TotalTime>
  <Words>1850</Words>
  <Application>Microsoft Office PowerPoint</Application>
  <PresentationFormat>On-screen Show (4:3)</PresentationFormat>
  <Paragraphs>298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Underground (Well) Mapping Re-visited  by: Earl F. Burkholder, PS, PE, F.ASCE Global COGO, Inc. – Las Cruces, NM 88003 Email: eburk@globalcogo.com    URL: www.globalcogo.com    ASCE Shale Energy Engineering Conference  Pittsburgh, PA July 20-23, 2014  For pdf file of full paper as submitted – see www.globalcogo.com/underground-mapping.pdf </vt:lpstr>
      <vt:lpstr>ASCE Shale Energy Engineering Conference  Pittsburgh, PA  –  July 20-23,  2014</vt:lpstr>
      <vt:lpstr>Image courtesy of Chesapeake Energy</vt:lpstr>
      <vt:lpstr>Image Courtesy of Chesapeake Energy</vt:lpstr>
      <vt:lpstr>ASCE Shale Energy Engineering Conference  Pittsburgh, PA  –  July 20-23,  2014</vt:lpstr>
      <vt:lpstr>ASCE Shale Energy Engineering Conference  Pittsburgh, PA  –  July 20-23,  2014</vt:lpstr>
      <vt:lpstr>ASCE Shale Energy Engineering Conference  Pittsburgh, PA  –  July 20-23,  2014</vt:lpstr>
      <vt:lpstr>ASCE Shale Energy Engineering Conference  Pittsburgh, PA  –  July 20-23,  2014</vt:lpstr>
      <vt:lpstr>ASCE Shale Energy Engineering Conference  Pittsburgh, PA  –  July 20-23,  2014</vt:lpstr>
      <vt:lpstr>ASCE Shale Energy Engineering Conference  Pittsburgh, PA  –  July 20-23,  2014</vt:lpstr>
      <vt:lpstr>ASCE Shale Energy Engineering Conference  Pittsburgh, PA  –  July 20-23,  2014</vt:lpstr>
      <vt:lpstr>ASCE Shale Energy Engineering Conference  Pittsburgh, PA  –  July 20-23,  2014</vt:lpstr>
      <vt:lpstr>ASCE Shale Energy Engineering Conference  Pittsburgh, PA  –  July 20-23,  2014</vt:lpstr>
      <vt:lpstr>ASCE Shale Energy Engineering Conference  Pittsburgh, PA  –  July 20-23,  2014</vt:lpstr>
      <vt:lpstr>ASCE Shale Energy Engineering Conference  Pittsburgh, PA  –  July 20-23,  2014</vt:lpstr>
      <vt:lpstr>ASCE Shale Energy Engineering Conference  Pittsburgh, PA  –  July 20-23,  2014</vt:lpstr>
      <vt:lpstr>ASCE Shale Energy Engineering Conference  Pittsburgh, PA  –  July 20-23,  2014</vt:lpstr>
      <vt:lpstr>ASCE Shale Energy Engineering Conference  Pittsburgh, PA  –  July 20-23,  2014</vt:lpstr>
      <vt:lpstr>ASCE Shale Energy Engineering Conference  Pittsburgh, PA  –  July 20-23,  2014</vt:lpstr>
      <vt:lpstr>ASCE Shale Energy Engineering Conference  Pittsburgh, PA  –  July 20-23,  2014</vt:lpstr>
      <vt:lpstr>ASCE Shale Energy Engineering Conference  Pittsburgh, PA  –  July 20-23,  2014</vt:lpstr>
      <vt:lpstr>ASCE Shale Energy Engineering Conference  Pittsburgh, PA  –  July 20-23,  2014</vt:lpstr>
      <vt:lpstr>ASCE Shale Energy Engineering Conference  Pittsburgh, PA  –  July 20-23,  2014</vt:lpstr>
      <vt:lpstr>ASCE Shale Energy Engineering Conference  Pittsburgh, PA  –  July 20-23,  2014</vt:lpstr>
      <vt:lpstr>ASCE Shale Energy Engineering Conference  Pittsburgh, PA  –  July 20-23,  2014</vt:lpstr>
      <vt:lpstr>ASCE Shale Energy Engineering Conference  Pittsburgh, PA  –  July 20-23,  2014</vt:lpstr>
    </vt:vector>
  </TitlesOfParts>
  <Company>Genco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Proposal to Western Federation of Professional Surveyors</dc:title>
  <dc:creator>Earl F. Burkholder</dc:creator>
  <cp:lastModifiedBy>Earl F. Burkholder</cp:lastModifiedBy>
  <cp:revision>140</cp:revision>
  <cp:lastPrinted>2012-01-09T21:11:36Z</cp:lastPrinted>
  <dcterms:created xsi:type="dcterms:W3CDTF">2011-12-30T21:57:50Z</dcterms:created>
  <dcterms:modified xsi:type="dcterms:W3CDTF">2014-07-28T18:42:19Z</dcterms:modified>
</cp:coreProperties>
</file>